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62"/>
  </p:notesMasterIdLst>
  <p:sldIdLst>
    <p:sldId id="425" r:id="rId4"/>
    <p:sldId id="403" r:id="rId5"/>
    <p:sldId id="404" r:id="rId6"/>
    <p:sldId id="406" r:id="rId7"/>
    <p:sldId id="407" r:id="rId8"/>
    <p:sldId id="408" r:id="rId9"/>
    <p:sldId id="409" r:id="rId10"/>
    <p:sldId id="424" r:id="rId11"/>
    <p:sldId id="418" r:id="rId12"/>
    <p:sldId id="410" r:id="rId13"/>
    <p:sldId id="411" r:id="rId14"/>
    <p:sldId id="334" r:id="rId15"/>
    <p:sldId id="335" r:id="rId16"/>
    <p:sldId id="402" r:id="rId17"/>
    <p:sldId id="412" r:id="rId18"/>
    <p:sldId id="414" r:id="rId19"/>
    <p:sldId id="415" r:id="rId20"/>
    <p:sldId id="417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99" r:id="rId31"/>
    <p:sldId id="419" r:id="rId32"/>
    <p:sldId id="421" r:id="rId33"/>
    <p:sldId id="423" r:id="rId34"/>
    <p:sldId id="422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401" r:id="rId60"/>
    <p:sldId id="426" r:id="rId61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FC1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BCB22-288B-4234-BBF2-663AC9510367}" type="datetimeFigureOut">
              <a:rPr lang="it-IT" smtClean="0"/>
              <a:pPr/>
              <a:t>15/04/2015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D8F35-B930-4A01-8058-B839377547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0843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47706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3650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58045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1FB35-E017-4DDC-98A5-20AD553E4F2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894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05FD4-7A00-4A24-B6ED-7906EF077E3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70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D627F-3A7F-4687-9EF6-09DF0789B2F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340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265A-7AD8-4D6A-BBA2-36D7C124499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138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F0D10-AB42-4933-BBC5-72DD2C15667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199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3561C-26C5-40FC-B9E7-BF513454A33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825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0D47B-23F5-431D-9758-75294B281DC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966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DCF28-A110-473C-BC72-09805E7DAA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45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19125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FB0F2-2CC5-418A-AD81-24466F0385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5830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3F1C0-3B9D-455B-A939-E9BFABBF99A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769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52421-39A2-49AA-9C58-8D1D477215A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153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C8037-9CFD-4D0D-9AF3-0165B66B098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519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1FB35-E017-4DDC-98A5-20AD553E4F2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9122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05FD4-7A00-4A24-B6ED-7906EF077E3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969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D627F-3A7F-4687-9EF6-09DF0789B2F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478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265A-7AD8-4D6A-BBA2-36D7C124499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813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F0D10-AB42-4933-BBC5-72DD2C15667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595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3561C-26C5-40FC-B9E7-BF513454A33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208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17082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0D47B-23F5-431D-9758-75294B281DC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069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DCF28-A110-473C-BC72-09805E7DAA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034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FB0F2-2CC5-418A-AD81-24466F0385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9908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3F1C0-3B9D-455B-A939-E9BFABBF99A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3401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52421-39A2-49AA-9C58-8D1D477215A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7857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C8037-9CFD-4D0D-9AF3-0165B66B098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7959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8513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2364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1849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1222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8052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3867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F5A9B-AD7A-4E68-9DDF-1FE1C537F80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2840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267324-A8E5-42F7-880E-A1C8EE6B1574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61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267324-A8E5-42F7-880E-A1C8EE6B1574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38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thos.org/digitallibrary/index.cfm?fuseaction=BrowseAndSearchDetails&amp;ID=D82CF1F6-B15E-454D-86D8A94D1F8FF5A3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jpeg"/><Relationship Id="rId4" Type="http://schemas.openxmlformats.org/officeDocument/2006/relationships/package" Target="../embeddings/Documento_di_Microsoft_Office_Word2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Office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jpe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jpeg"/><Relationship Id="rId5" Type="http://schemas.openxmlformats.org/officeDocument/2006/relationships/image" Target="../media/image58.jpeg"/><Relationship Id="rId4" Type="http://schemas.openxmlformats.org/officeDocument/2006/relationships/package" Target="../embeddings/Documento_di_Microsoft_Office_Word4.docx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jpeg"/><Relationship Id="rId5" Type="http://schemas.openxmlformats.org/officeDocument/2006/relationships/package" Target="../embeddings/Documento_di_Microsoft_Office_Word5.docx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jpeg"/><Relationship Id="rId4" Type="http://schemas.openxmlformats.org/officeDocument/2006/relationships/package" Target="../embeddings/Documento_di_Microsoft_Office_Word6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5470525" cy="1470025"/>
          </a:xfrm>
        </p:spPr>
        <p:txBody>
          <a:bodyPr/>
          <a:lstStyle/>
          <a:p>
            <a:pPr algn="l" eaLnBrk="1" hangingPunct="1"/>
            <a:endParaRPr lang="it-IT" altLang="en-US" sz="1600" dirty="0" smtClean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149" y="1961844"/>
            <a:ext cx="5688012" cy="1439862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endParaRPr lang="it-IT" altLang="en-US" sz="2400" dirty="0" smtClean="0">
              <a:latin typeface="Trebuchet MS" pitchFamily="34" charset="0"/>
            </a:endParaRPr>
          </a:p>
          <a:p>
            <a:r>
              <a:rPr lang="it-IT" sz="2400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Metodi di Monitoraggio Biologico rilevanti al progetto </a:t>
            </a:r>
            <a:r>
              <a:rPr lang="it-IT" sz="2400" dirty="0" err="1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Gotrawama</a:t>
            </a:r>
            <a:endParaRPr lang="it-IT" sz="2400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it-IT" altLang="en-US" sz="24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Titolo della presentazione in sloveno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sl-SI" altLang="en-US" sz="1000" dirty="0" smtClean="0">
                <a:solidFill>
                  <a:srgbClr val="FFCC00"/>
                </a:solidFill>
                <a:latin typeface="Trebuchet MS" pitchFamily="34" charset="0"/>
              </a:rPr>
              <a:t>Bando publico n.02/2009</a:t>
            </a:r>
            <a:r>
              <a:rPr lang="it-IT" altLang="en-US" sz="1000" dirty="0" smtClean="0">
                <a:solidFill>
                  <a:srgbClr val="FFCC00"/>
                </a:solidFill>
                <a:latin typeface="Trebuchet MS" pitchFamily="34" charset="0"/>
              </a:rPr>
              <a:t>/ </a:t>
            </a:r>
            <a:r>
              <a:rPr lang="it-IT" altLang="en-US" sz="1000" dirty="0">
                <a:solidFill>
                  <a:srgbClr val="FFCC00"/>
                </a:solidFill>
                <a:latin typeface="Trebuchet MS" pitchFamily="34" charset="0"/>
              </a:rPr>
              <a:t>Gotrawama: Gestione delle acque transfrontaliere delle aree urbane di Gorizia e Nova Gorica</a:t>
            </a:r>
            <a:endParaRPr lang="it-IT" altLang="en-US" sz="1000" dirty="0" smtClean="0">
              <a:solidFill>
                <a:srgbClr val="FFCC00"/>
              </a:solidFill>
              <a:latin typeface="Trebuchet MS" pitchFamily="34" charset="0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sl-SI" altLang="en-US" sz="1000" dirty="0" smtClean="0">
                <a:solidFill>
                  <a:srgbClr val="FFCC00"/>
                </a:solidFill>
                <a:latin typeface="Trebuchet MS" pitchFamily="34" charset="0"/>
              </a:rPr>
              <a:t>Javni razpis št.02/2009</a:t>
            </a:r>
            <a:r>
              <a:rPr lang="it-IT" altLang="en-US" sz="1000" dirty="0" smtClean="0">
                <a:solidFill>
                  <a:srgbClr val="FFCC00"/>
                </a:solidFill>
                <a:latin typeface="Trebuchet MS" pitchFamily="34" charset="0"/>
              </a:rPr>
              <a:t>/ </a:t>
            </a:r>
            <a:r>
              <a:rPr lang="sl-SI" altLang="en-US" sz="1000" dirty="0">
                <a:solidFill>
                  <a:srgbClr val="FFCC00"/>
                </a:solidFill>
                <a:latin typeface="Trebuchet MS" pitchFamily="34" charset="0"/>
              </a:rPr>
              <a:t>Gotrawama: Čezmejni sistem za upravljanje z vodami na urbanem območju Gorice in Nove Gorice</a:t>
            </a:r>
            <a:endParaRPr lang="it-IT" altLang="en-US" sz="1000" dirty="0" smtClean="0">
              <a:solidFill>
                <a:srgbClr val="FFCC00"/>
              </a:solidFill>
              <a:latin typeface="Trebuchet MS" pitchFamily="34" charset="0"/>
            </a:endParaRPr>
          </a:p>
        </p:txBody>
      </p:sp>
      <p:pic>
        <p:nvPicPr>
          <p:cNvPr id="2052" name="Picture 4" descr="logo_C01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9388" y="4652963"/>
            <a:ext cx="568801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it-IT" altLang="en-US" sz="2400" dirty="0" smtClean="0">
                <a:solidFill>
                  <a:srgbClr val="FFFFFF"/>
                </a:solidFill>
                <a:latin typeface="Trebuchet MS" pitchFamily="34" charset="0"/>
              </a:rPr>
              <a:t>Luigi Del Zotto, Nicola Skert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it-IT" altLang="en-US" sz="2000" dirty="0" smtClean="0">
                <a:solidFill>
                  <a:srgbClr val="FFFFFF"/>
                </a:solidFill>
                <a:latin typeface="Trebuchet MS" pitchFamily="34" charset="0"/>
              </a:rPr>
              <a:t>Udine, 21/04/2015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it-IT" altLang="en-US" sz="2000" dirty="0" smtClean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970588"/>
            <a:ext cx="3054350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748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472340" y="1617914"/>
            <a:ext cx="8229600" cy="404333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9pPr>
          </a:lstStyle>
          <a:p>
            <a:pPr algn="l"/>
            <a:endParaRPr lang="it-IT" sz="2000" dirty="0"/>
          </a:p>
          <a:p>
            <a:pPr algn="l"/>
            <a:endParaRPr lang="it-IT" sz="2000" u="sng" dirty="0"/>
          </a:p>
          <a:p>
            <a:pPr algn="l"/>
            <a:r>
              <a:rPr lang="it-IT" sz="2000" dirty="0" smtClean="0"/>
              <a:t>INDICI DI CONTAMINAZIONE FECALE </a:t>
            </a:r>
          </a:p>
          <a:p>
            <a:pPr algn="l"/>
            <a:r>
              <a:rPr lang="it-IT" sz="2000" dirty="0" smtClean="0"/>
              <a:t>Torrente Corno</a:t>
            </a:r>
          </a:p>
          <a:p>
            <a:pPr algn="l"/>
            <a:r>
              <a:rPr lang="it-IT" sz="2000" dirty="0" smtClean="0"/>
              <a:t>anni 2011-2014.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9215" y="3337655"/>
            <a:ext cx="4895850" cy="266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57200" y="706686"/>
            <a:ext cx="8244740" cy="1570186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Attività di ARPA-FVG (stakeholder) progetto GOTRAWAMA-WP3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86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472340" y="1617914"/>
            <a:ext cx="8229600" cy="404333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9pPr>
          </a:lstStyle>
          <a:p>
            <a:pPr algn="l"/>
            <a:r>
              <a:rPr lang="it-IT" sz="2000" dirty="0" smtClean="0"/>
              <a:t>NUTRIENTI</a:t>
            </a:r>
          </a:p>
          <a:p>
            <a:pPr algn="l"/>
            <a:r>
              <a:rPr lang="it-IT" sz="2000" dirty="0"/>
              <a:t>	</a:t>
            </a:r>
            <a:r>
              <a:rPr lang="it-IT" sz="2000" dirty="0" smtClean="0"/>
              <a:t>				Torrente </a:t>
            </a:r>
            <a:r>
              <a:rPr lang="it-IT" sz="2000" dirty="0"/>
              <a:t>Corno</a:t>
            </a:r>
          </a:p>
          <a:p>
            <a:pPr algn="l"/>
            <a:r>
              <a:rPr lang="it-IT" sz="2000" dirty="0"/>
              <a:t>anni 2011-2014</a:t>
            </a:r>
            <a:endParaRPr lang="it-IT" sz="2000" dirty="0" smtClean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17193"/>
            <a:ext cx="2808312" cy="187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6" y="2179356"/>
            <a:ext cx="2843808" cy="188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327" y="4109494"/>
            <a:ext cx="2964169" cy="182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Attività di ARPA-FVG (stakeholder) progetto GOTRAWAMA-WP3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036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83568" y="3356992"/>
            <a:ext cx="7632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b="1" dirty="0" smtClean="0">
                <a:solidFill>
                  <a:srgbClr val="FF0000"/>
                </a:solidFill>
              </a:rPr>
              <a:t>Water </a:t>
            </a:r>
            <a:r>
              <a:rPr lang="it-IT" sz="2800" b="1" dirty="0">
                <a:solidFill>
                  <a:srgbClr val="FF0000"/>
                </a:solidFill>
              </a:rPr>
              <a:t>Framework </a:t>
            </a:r>
            <a:r>
              <a:rPr lang="it-IT" sz="2800" b="1" dirty="0" smtClean="0">
                <a:solidFill>
                  <a:srgbClr val="FF0000"/>
                </a:solidFill>
              </a:rPr>
              <a:t>Directive</a:t>
            </a:r>
            <a:endParaRPr lang="it-IT" sz="28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387028" y="91784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5400" dirty="0" smtClean="0"/>
              <a:t>Direttiva </a:t>
            </a:r>
            <a:r>
              <a:rPr lang="it-IT" sz="5400" dirty="0"/>
              <a:t>2000/60/CE 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7804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3" y="843815"/>
            <a:ext cx="8568952" cy="1001009"/>
          </a:xfrm>
        </p:spPr>
        <p:txBody>
          <a:bodyPr>
            <a:noAutofit/>
          </a:bodyPr>
          <a:lstStyle/>
          <a:p>
            <a:pPr algn="l"/>
            <a:r>
              <a:rPr lang="it-IT" sz="4000" b="1" dirty="0">
                <a:solidFill>
                  <a:srgbClr val="FF0000"/>
                </a:solidFill>
              </a:rPr>
              <a:t>Obiettivi</a:t>
            </a:r>
            <a:r>
              <a:rPr lang="it-IT" sz="4000" b="1" dirty="0"/>
              <a:t> della </a:t>
            </a:r>
            <a:r>
              <a:rPr lang="it-IT" sz="4000" b="1" dirty="0" smtClean="0"/>
              <a:t>Direttiva</a:t>
            </a:r>
            <a:r>
              <a:rPr lang="it-IT" sz="4000" dirty="0"/>
              <a:t> 2000/60/CE </a:t>
            </a:r>
            <a:r>
              <a:rPr lang="it-IT" sz="4000" b="1" dirty="0" smtClean="0"/>
              <a:t>:</a:t>
            </a:r>
            <a:r>
              <a:rPr lang="it-IT" sz="4000" b="1" dirty="0"/>
              <a:t/>
            </a:r>
            <a:br>
              <a:rPr lang="it-IT" sz="4000" b="1" dirty="0"/>
            </a:br>
            <a:endParaRPr lang="it-IT" sz="4000" b="1" dirty="0" smtClean="0">
              <a:solidFill>
                <a:srgbClr val="FF0000"/>
              </a:solidFill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23529" y="1844824"/>
            <a:ext cx="842493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dirty="0" smtClean="0"/>
              <a:t>AMPLIARE </a:t>
            </a:r>
            <a:r>
              <a:rPr lang="it-IT" sz="2800" dirty="0" smtClean="0">
                <a:solidFill>
                  <a:srgbClr val="FF0000"/>
                </a:solidFill>
              </a:rPr>
              <a:t>LA PROTEZIONE DELLE ACQUE, SIA SUPERFICIALI CHE SOTTERRANEE</a:t>
            </a:r>
            <a:r>
              <a:rPr lang="it-IT" sz="2400" b="1" dirty="0" smtClean="0"/>
              <a:t> 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it-IT" sz="2400" b="1" dirty="0" smtClean="0"/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proteggendo</a:t>
            </a:r>
            <a:r>
              <a:rPr lang="it-IT" sz="2400" b="1" dirty="0" smtClean="0"/>
              <a:t> e migliorando lo stato degli </a:t>
            </a:r>
            <a:r>
              <a:rPr lang="it-IT" sz="2400" b="1" dirty="0" smtClean="0">
                <a:solidFill>
                  <a:srgbClr val="FF0000"/>
                </a:solidFill>
              </a:rPr>
              <a:t>ecosistemi</a:t>
            </a:r>
            <a:r>
              <a:rPr lang="it-IT" sz="2400" b="1" dirty="0" smtClean="0"/>
              <a:t> acquatici, terrestri e delle zone umide,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it-IT" sz="2400" b="1" dirty="0" smtClean="0">
                <a:solidFill>
                  <a:srgbClr val="FF0000"/>
                </a:solidFill>
              </a:rPr>
              <a:t> agevolando</a:t>
            </a:r>
            <a:r>
              <a:rPr lang="it-IT" sz="2400" b="1" dirty="0" smtClean="0"/>
              <a:t> </a:t>
            </a:r>
            <a:r>
              <a:rPr lang="it-IT" sz="2400" b="1" dirty="0"/>
              <a:t>l’utilizzo idrico sostenibile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it-IT" sz="2400" b="1" dirty="0" smtClean="0">
                <a:solidFill>
                  <a:srgbClr val="FF0000"/>
                </a:solidFill>
              </a:rPr>
              <a:t> riducendo</a:t>
            </a:r>
            <a:r>
              <a:rPr lang="it-IT" sz="2400" b="1" dirty="0" smtClean="0"/>
              <a:t> l’inquinamento delle acque </a:t>
            </a:r>
            <a:r>
              <a:rPr lang="it-IT" sz="2400" b="1" dirty="0" smtClean="0">
                <a:solidFill>
                  <a:srgbClr val="FF0000"/>
                </a:solidFill>
              </a:rPr>
              <a:t>sotterranee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it-IT" sz="2400" b="1" dirty="0" smtClean="0">
                <a:solidFill>
                  <a:srgbClr val="FF0000"/>
                </a:solidFill>
              </a:rPr>
              <a:t> Mitigando</a:t>
            </a:r>
            <a:r>
              <a:rPr lang="it-IT" sz="2400" b="1" dirty="0" smtClean="0"/>
              <a:t> gli effetti delle </a:t>
            </a:r>
            <a:r>
              <a:rPr lang="it-IT" sz="2400" b="1" dirty="0" smtClean="0">
                <a:solidFill>
                  <a:srgbClr val="FF0000"/>
                </a:solidFill>
              </a:rPr>
              <a:t>inondazioni</a:t>
            </a:r>
            <a:r>
              <a:rPr lang="it-IT" sz="2400" b="1" dirty="0" smtClean="0"/>
              <a:t> e della </a:t>
            </a:r>
            <a:r>
              <a:rPr lang="it-IT" sz="2400" b="1" dirty="0" smtClean="0">
                <a:solidFill>
                  <a:srgbClr val="FF0000"/>
                </a:solidFill>
              </a:rPr>
              <a:t>siccità</a:t>
            </a:r>
            <a:r>
              <a:rPr lang="it-IT" sz="2400" b="1" dirty="0" smtClean="0"/>
              <a:t>.</a:t>
            </a:r>
            <a:endParaRPr lang="it-IT" sz="24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250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23528" y="1844825"/>
            <a:ext cx="860695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400" dirty="0" smtClean="0"/>
              <a:t>-   raggiungere </a:t>
            </a:r>
            <a:r>
              <a:rPr lang="it-IT" sz="2400" dirty="0"/>
              <a:t>lo stato di “buono” per tutte le acque entro il 31 dicembre </a:t>
            </a:r>
            <a:r>
              <a:rPr lang="it-IT" sz="2400" dirty="0" smtClean="0"/>
              <a:t>2015</a:t>
            </a:r>
          </a:p>
          <a:p>
            <a:pPr algn="just" eaLnBrk="1" hangingPunct="1">
              <a:spcBef>
                <a:spcPct val="50000"/>
              </a:spcBef>
            </a:pPr>
            <a:r>
              <a:rPr lang="it-IT" sz="2400" dirty="0" smtClean="0"/>
              <a:t>- procedere </a:t>
            </a:r>
            <a:r>
              <a:rPr lang="it-IT" sz="2400" dirty="0"/>
              <a:t>attraverso un’azione che unisca limiti delle emissioni e standard di qualità</a:t>
            </a:r>
            <a:endParaRPr lang="it-IT" sz="2400" b="1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67544" y="4437112"/>
            <a:ext cx="7920880" cy="204384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/>
              <a:t>-  di gestire le risorse idriche sulla base di </a:t>
            </a:r>
            <a:r>
              <a:rPr lang="it-IT" sz="3600" b="1" dirty="0" smtClean="0"/>
              <a:t>bacini idrografici indipendentemente dalle strutture amministrative</a:t>
            </a:r>
            <a:br>
              <a:rPr lang="it-IT" sz="3600" b="1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endParaRPr lang="it-IT" sz="36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77585"/>
            <a:ext cx="8424935" cy="1001009"/>
          </a:xfrm>
        </p:spPr>
        <p:txBody>
          <a:bodyPr>
            <a:noAutofit/>
          </a:bodyPr>
          <a:lstStyle/>
          <a:p>
            <a:pPr algn="l"/>
            <a:r>
              <a:rPr lang="it-IT" sz="4000" b="1" dirty="0">
                <a:solidFill>
                  <a:srgbClr val="FF0000"/>
                </a:solidFill>
              </a:rPr>
              <a:t>Obiettivi</a:t>
            </a:r>
            <a:r>
              <a:rPr lang="it-IT" sz="4000" b="1" dirty="0"/>
              <a:t> della </a:t>
            </a:r>
            <a:r>
              <a:rPr lang="it-IT" sz="4000" b="1" dirty="0" smtClean="0"/>
              <a:t>Direttiva</a:t>
            </a:r>
            <a:r>
              <a:rPr lang="it-IT" sz="4000" dirty="0" smtClean="0"/>
              <a:t> 2000/60/CE</a:t>
            </a:r>
            <a:r>
              <a:rPr lang="it-IT" sz="4000" b="1" dirty="0" smtClean="0"/>
              <a:t>:</a:t>
            </a:r>
            <a:r>
              <a:rPr lang="it-IT" sz="4000" b="1" dirty="0"/>
              <a:t/>
            </a:r>
            <a:br>
              <a:rPr lang="it-IT" sz="4000" b="1" dirty="0"/>
            </a:br>
            <a:endParaRPr lang="it-IT" sz="4000" b="1" dirty="0" smtClean="0">
              <a:solidFill>
                <a:srgbClr val="FF0000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874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Direttiva</a:t>
            </a:r>
            <a:r>
              <a:rPr lang="it-IT" dirty="0"/>
              <a:t> 2000/60/CE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827584" y="2077565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/>
              <a:t>E’  stata recepita in Italia dal </a:t>
            </a:r>
            <a:r>
              <a:rPr lang="it-IT" sz="3600" dirty="0" err="1"/>
              <a:t>D.Lgs.</a:t>
            </a:r>
            <a:r>
              <a:rPr lang="it-IT" sz="3600" dirty="0"/>
              <a:t> 152/2006 e applicata «work in progress» con una  serie di decreti attuativi in aggiornamento continuo . 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506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/>
          <a:lstStyle/>
          <a:p>
            <a:r>
              <a:rPr lang="it-IT" dirty="0" smtClean="0"/>
              <a:t>IERI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827584" y="1700808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03920" y="1556792"/>
            <a:ext cx="8229600" cy="26642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9pPr>
          </a:lstStyle>
          <a:p>
            <a:r>
              <a:rPr lang="it-IT" sz="2400" dirty="0" smtClean="0"/>
              <a:t>Legge 319/76: solo limiti agli scarichi, molta importanza ai </a:t>
            </a:r>
            <a:r>
              <a:rPr lang="it-IT" sz="2400" dirty="0" smtClean="0">
                <a:solidFill>
                  <a:srgbClr val="FF0000"/>
                </a:solidFill>
              </a:rPr>
              <a:t>parametri chimici</a:t>
            </a:r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r>
              <a:rPr lang="it-IT" sz="2400" dirty="0" smtClean="0"/>
              <a:t>Decreto legislativo 152/99: limiti agli scarichi +obiettivi di qualità dei corpi idrici recettori, molta importanza ai parametri  biologici (IBE)</a:t>
            </a:r>
            <a:endParaRPr lang="it-IT" sz="24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08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755576" y="1412776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Valutare un ecosistema permette di avere una fotografia </a:t>
            </a:r>
            <a:r>
              <a:rPr lang="it-IT" b="1" dirty="0" smtClean="0"/>
              <a:t>dei viventi </a:t>
            </a:r>
            <a:r>
              <a:rPr lang="it-IT" dirty="0" smtClean="0"/>
              <a:t>presenti in quel determinato ambiente.</a:t>
            </a:r>
          </a:p>
          <a:p>
            <a:endParaRPr lang="it-IT" dirty="0" smtClean="0"/>
          </a:p>
          <a:p>
            <a:pPr algn="ctr"/>
            <a:r>
              <a:rPr lang="it-IT" dirty="0" smtClean="0"/>
              <a:t> In base alle pressioni vengono valutati gli  elementi qualitativi diversi e si </a:t>
            </a:r>
            <a:r>
              <a:rPr lang="it-IT" dirty="0" smtClean="0">
                <a:solidFill>
                  <a:srgbClr val="FF0000"/>
                </a:solidFill>
              </a:rPr>
              <a:t>«MISURA» </a:t>
            </a:r>
            <a:r>
              <a:rPr lang="it-IT" dirty="0" smtClean="0"/>
              <a:t>IL LIVELLO DELLO STATO </a:t>
            </a:r>
            <a:r>
              <a:rPr lang="it-IT" dirty="0" smtClean="0">
                <a:solidFill>
                  <a:srgbClr val="FF0000"/>
                </a:solidFill>
              </a:rPr>
              <a:t>ECOLOGICO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33056"/>
            <a:ext cx="2122405" cy="20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OGGI: STATO ECOLOGICO</a:t>
            </a:r>
            <a:br>
              <a:rPr lang="it-IT" dirty="0"/>
            </a:b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62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PRTA bibliografia\222_1012\IMG_4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0504"/>
            <a:ext cx="7776864" cy="55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/>
              <a:t>STATO ECOLOGICO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187624" y="1124744"/>
            <a:ext cx="682390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/>
              <a:t>Possibile contributo ai progetti </a:t>
            </a:r>
            <a:endParaRPr lang="it-IT" sz="4000" dirty="0" smtClean="0"/>
          </a:p>
          <a:p>
            <a:pPr algn="ctr"/>
            <a:r>
              <a:rPr lang="it-IT" sz="5400" dirty="0" smtClean="0">
                <a:solidFill>
                  <a:srgbClr val="C00000"/>
                </a:solidFill>
              </a:rPr>
              <a:t>GOTRAWAMA-WP4</a:t>
            </a:r>
            <a:r>
              <a:rPr lang="it-IT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>
                <a:latin typeface="Arial" pitchFamily="34" charset="0"/>
                <a:cs typeface="Arial" pitchFamily="34" charset="0"/>
              </a:rPr>
              <a:t>Qualità delle </a:t>
            </a:r>
            <a:r>
              <a:rPr lang="it-IT" sz="2400" b="1" u="sng" dirty="0">
                <a:latin typeface="Arial" pitchFamily="34" charset="0"/>
                <a:cs typeface="Arial" pitchFamily="34" charset="0"/>
              </a:rPr>
              <a:t>acque superficiali</a:t>
            </a:r>
            <a:r>
              <a:rPr lang="it-IT" sz="2400" dirty="0" smtClean="0">
                <a:solidFill>
                  <a:srgbClr val="C00000"/>
                </a:solidFill>
              </a:rPr>
              <a:t>  </a:t>
            </a:r>
            <a:r>
              <a:rPr lang="it-IT" sz="5400" dirty="0" smtClean="0">
                <a:solidFill>
                  <a:srgbClr val="C00000"/>
                </a:solidFill>
              </a:rPr>
              <a:t>GOTRAWAMA-WP7</a:t>
            </a:r>
            <a:r>
              <a:rPr lang="it-IT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>
                <a:latin typeface="Arial" pitchFamily="34" charset="0"/>
                <a:cs typeface="Arial" pitchFamily="34" charset="0"/>
              </a:rPr>
              <a:t>sistema transfrontaliero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endParaRPr lang="it-IT" sz="2400" dirty="0">
              <a:solidFill>
                <a:srgbClr val="C00000"/>
              </a:solidFill>
            </a:endParaRPr>
          </a:p>
          <a:p>
            <a:pPr algn="ctr"/>
            <a:endParaRPr lang="it-IT" sz="5400" dirty="0" smtClean="0"/>
          </a:p>
          <a:p>
            <a:pPr algn="ctr"/>
            <a:r>
              <a:rPr lang="it-IT" sz="5400" dirty="0" smtClean="0"/>
              <a:t>Ecologia </a:t>
            </a:r>
            <a:r>
              <a:rPr lang="it-IT" sz="5400" dirty="0"/>
              <a:t>fluviale e indici di qualità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75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1907704" y="476672"/>
            <a:ext cx="7634287" cy="63341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sz="4000" b="1" dirty="0" smtClean="0">
                <a:solidFill>
                  <a:srgbClr val="FF0000"/>
                </a:solidFill>
              </a:rPr>
              <a:t>ECOSISTEMI FLUVIALI (WP4)</a:t>
            </a:r>
            <a:br>
              <a:rPr lang="it-IT" sz="4000" b="1" dirty="0" smtClean="0">
                <a:solidFill>
                  <a:srgbClr val="FF0000"/>
                </a:solidFill>
              </a:rPr>
            </a:br>
            <a:endParaRPr lang="it-IT" sz="4000" b="1" dirty="0" smtClean="0">
              <a:solidFill>
                <a:srgbClr val="FF0000"/>
              </a:solidFill>
            </a:endParaRPr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250825" y="1772816"/>
            <a:ext cx="8382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2400" dirty="0">
                <a:latin typeface="Bodoni MT" pitchFamily="18" charset="0"/>
                <a:cs typeface="Times New Roman" pitchFamily="18" charset="0"/>
              </a:rPr>
              <a:t> </a:t>
            </a:r>
            <a:r>
              <a:rPr lang="it-IT" sz="2400" b="1" dirty="0">
                <a:cs typeface="Times New Roman" pitchFamily="18" charset="0"/>
              </a:rPr>
              <a:t>Il fiume è una </a:t>
            </a:r>
            <a:r>
              <a:rPr lang="it-IT" sz="2400" b="1" dirty="0">
                <a:solidFill>
                  <a:srgbClr val="FF0000"/>
                </a:solidFill>
                <a:cs typeface="Times New Roman" pitchFamily="18" charset="0"/>
              </a:rPr>
              <a:t>successione di ecosistemi </a:t>
            </a:r>
            <a:r>
              <a:rPr lang="it-IT" sz="2400" b="1" dirty="0">
                <a:cs typeface="Times New Roman" pitchFamily="18" charset="0"/>
              </a:rPr>
              <a:t>lungo la direzione della corrente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2400" b="1" dirty="0">
                <a:cs typeface="Times New Roman" pitchFamily="18" charset="0"/>
              </a:rPr>
              <a:t> Essi sono </a:t>
            </a:r>
            <a:r>
              <a:rPr lang="it-IT" sz="2400" b="1" dirty="0">
                <a:solidFill>
                  <a:srgbClr val="FF0000"/>
                </a:solidFill>
                <a:cs typeface="Times New Roman" pitchFamily="18" charset="0"/>
              </a:rPr>
              <a:t>influenzati</a:t>
            </a:r>
            <a:r>
              <a:rPr lang="it-IT" sz="2400" b="1" dirty="0">
                <a:cs typeface="Times New Roman" pitchFamily="18" charset="0"/>
              </a:rPr>
              <a:t> dal flusso di </a:t>
            </a:r>
            <a:r>
              <a:rPr lang="it-IT" sz="2400" b="1" dirty="0">
                <a:solidFill>
                  <a:srgbClr val="FF0000"/>
                </a:solidFill>
                <a:cs typeface="Times New Roman" pitchFamily="18" charset="0"/>
              </a:rPr>
              <a:t>materia ed energia </a:t>
            </a:r>
            <a:r>
              <a:rPr lang="it-IT" sz="2400" b="1" dirty="0">
                <a:cs typeface="Times New Roman" pitchFamily="18" charset="0"/>
              </a:rPr>
              <a:t>che proviene da monte per proseguire a valle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2400" b="1" dirty="0">
                <a:cs typeface="Times New Roman" pitchFamily="18" charset="0"/>
              </a:rPr>
              <a:t> Il fiume costituisce un tipico esempio di </a:t>
            </a:r>
            <a:r>
              <a:rPr lang="it-IT" sz="2400" b="1" dirty="0">
                <a:solidFill>
                  <a:srgbClr val="FF0000"/>
                </a:solidFill>
                <a:cs typeface="Times New Roman" pitchFamily="18" charset="0"/>
              </a:rPr>
              <a:t>ecosistema aperto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5126" name="Picture 16" descr="P1010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9597"/>
            <a:ext cx="175577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7" descr="Cymbella helvetica 3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76788"/>
            <a:ext cx="1754187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71184"/>
            <a:ext cx="1976437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8633" y="4771002"/>
            <a:ext cx="19431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8023" y="4776788"/>
            <a:ext cx="1760610" cy="131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446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Argomenti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971600" y="1772816"/>
            <a:ext cx="7560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/>
              <a:t>-Possibili contributi al progetto GOTRAWAMA</a:t>
            </a:r>
          </a:p>
          <a:p>
            <a:r>
              <a:rPr lang="it-IT" sz="3200" b="1" dirty="0"/>
              <a:t>-La Direttiva 2000/60/CE</a:t>
            </a:r>
          </a:p>
          <a:p>
            <a:r>
              <a:rPr lang="it-IT" sz="3200" b="1" dirty="0"/>
              <a:t>-Stato ecologico</a:t>
            </a:r>
          </a:p>
          <a:p>
            <a:r>
              <a:rPr lang="it-IT" sz="3200" b="1" dirty="0" smtClean="0"/>
              <a:t>-Indici</a:t>
            </a:r>
            <a:endParaRPr lang="it-IT" sz="3200" b="1" dirty="0"/>
          </a:p>
          <a:p>
            <a:r>
              <a:rPr lang="it-IT" sz="3200" b="1" dirty="0"/>
              <a:t>-Analisi Ecologica Corpi Idrici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255659" y="1411029"/>
            <a:ext cx="83820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3200" dirty="0">
                <a:latin typeface="Bodoni MT" pitchFamily="18" charset="0"/>
                <a:cs typeface="Times New Roman" pitchFamily="18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cs typeface="Times New Roman" pitchFamily="18" charset="0"/>
              </a:rPr>
              <a:t>L’energia</a:t>
            </a:r>
            <a:r>
              <a:rPr lang="it-IT" sz="2400" b="1" dirty="0">
                <a:cs typeface="Times New Roman" pitchFamily="18" charset="0"/>
              </a:rPr>
              <a:t> entra come energia raggiante e materia organica.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2400" b="1" dirty="0">
                <a:cs typeface="Times New Roman" pitchFamily="18" charset="0"/>
              </a:rPr>
              <a:t> La </a:t>
            </a:r>
            <a:r>
              <a:rPr lang="it-IT" sz="2400" b="1" dirty="0">
                <a:solidFill>
                  <a:srgbClr val="FF0000"/>
                </a:solidFill>
                <a:cs typeface="Times New Roman" pitchFamily="18" charset="0"/>
              </a:rPr>
              <a:t>materia organica </a:t>
            </a:r>
            <a:r>
              <a:rPr lang="it-IT" sz="2400" b="1" dirty="0">
                <a:cs typeface="Times New Roman" pitchFamily="18" charset="0"/>
              </a:rPr>
              <a:t>viene organicata a  monte del fiume oppure importata dalla biosfera (fertilizzante, legname ecc.)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2400" b="1" dirty="0">
                <a:cs typeface="Times New Roman" pitchFamily="18" charset="0"/>
              </a:rPr>
              <a:t> Lo </a:t>
            </a:r>
            <a:r>
              <a:rPr lang="it-IT" sz="2400" b="1" dirty="0">
                <a:solidFill>
                  <a:srgbClr val="FF0000"/>
                </a:solidFill>
                <a:cs typeface="Times New Roman" pitchFamily="18" charset="0"/>
              </a:rPr>
              <a:t>sviluppo antropico </a:t>
            </a:r>
            <a:r>
              <a:rPr lang="it-IT" sz="2400" b="1" dirty="0">
                <a:cs typeface="Times New Roman" pitchFamily="18" charset="0"/>
              </a:rPr>
              <a:t>ha condotto ad un aumento brusco della materia organica “importata” nei fiumi</a:t>
            </a:r>
          </a:p>
        </p:txBody>
      </p:sp>
      <p:pic>
        <p:nvPicPr>
          <p:cNvPr id="6149" name="Picture 8" descr="IMG_43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923413"/>
            <a:ext cx="237648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P10003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313" y="4923413"/>
            <a:ext cx="23764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IMG_43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923413"/>
            <a:ext cx="316865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12"/>
          <p:cNvSpPr>
            <a:spLocks noGrp="1" noChangeArrowheads="1"/>
          </p:cNvSpPr>
          <p:nvPr>
            <p:ph type="title"/>
          </p:nvPr>
        </p:nvSpPr>
        <p:spPr>
          <a:xfrm>
            <a:off x="2195736" y="548680"/>
            <a:ext cx="7634287" cy="633412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sz="4000" b="1" dirty="0" smtClean="0">
                <a:solidFill>
                  <a:srgbClr val="FF0000"/>
                </a:solidFill>
              </a:rPr>
              <a:t>ECOSISTEMI FLUVIALI (WP4)</a:t>
            </a:r>
            <a:endParaRPr lang="it-IT" b="1" dirty="0" smtClean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7018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864288"/>
            <a:ext cx="8753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3200" dirty="0">
                <a:solidFill>
                  <a:srgbClr val="FF0000"/>
                </a:solidFill>
                <a:latin typeface="Tahoma" charset="0"/>
                <a:cs typeface="Times New Roman" pitchFamily="18" charset="0"/>
              </a:rPr>
              <a:t> </a:t>
            </a:r>
            <a:r>
              <a:rPr lang="it-IT" sz="2800" b="1" dirty="0">
                <a:latin typeface="Arial" pitchFamily="34" charset="0"/>
                <a:cs typeface="Arial" pitchFamily="34" charset="0"/>
              </a:rPr>
              <a:t>Un corso d’acqua è </a:t>
            </a:r>
            <a:r>
              <a:rPr lang="it-IT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inquinato</a:t>
            </a:r>
            <a:r>
              <a:rPr lang="it-IT" sz="2800" b="1" dirty="0">
                <a:latin typeface="Arial" pitchFamily="34" charset="0"/>
                <a:cs typeface="Arial" pitchFamily="34" charset="0"/>
              </a:rPr>
              <a:t> quando…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30523" y="1602457"/>
            <a:ext cx="83820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2400" dirty="0">
                <a:latin typeface="Bodoni MT" pitchFamily="18" charset="0"/>
                <a:cs typeface="Times New Roman" pitchFamily="18" charset="0"/>
              </a:rPr>
              <a:t> </a:t>
            </a:r>
            <a:r>
              <a:rPr lang="it-IT" sz="2400" b="1" dirty="0">
                <a:latin typeface="Arial" pitchFamily="34" charset="0"/>
                <a:cs typeface="Arial" pitchFamily="34" charset="0"/>
              </a:rPr>
              <a:t>…determinati valori chimico-fisici sono fuori dal </a:t>
            </a:r>
            <a:r>
              <a:rPr lang="it-IT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range</a:t>
            </a:r>
            <a:r>
              <a:rPr lang="it-IT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stabilito per legge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2400" b="1" dirty="0">
                <a:latin typeface="Arial" pitchFamily="34" charset="0"/>
                <a:cs typeface="Arial" pitchFamily="34" charset="0"/>
              </a:rPr>
              <a:t> …più difficile è valutare la </a:t>
            </a:r>
            <a:r>
              <a:rPr lang="it-IT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qualità dell’acqua</a:t>
            </a:r>
            <a:r>
              <a:rPr lang="it-IT" sz="2400" b="1" dirty="0">
                <a:latin typeface="Arial" pitchFamily="34" charset="0"/>
                <a:cs typeface="Arial" pitchFamily="34" charset="0"/>
              </a:rPr>
              <a:t>. Non esiste una definizione assoluta. La qualità dell’acqua  dipende dal suo uso: </a:t>
            </a:r>
            <a:r>
              <a:rPr lang="it-IT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ambientale, industriale, agricolo, </a:t>
            </a:r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potabile…</a:t>
            </a:r>
            <a:endParaRPr lang="it-IT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DSC_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21163"/>
            <a:ext cx="27368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21163"/>
            <a:ext cx="273526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magine 6" descr="callitriche obtusangol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076700"/>
            <a:ext cx="2341563" cy="19256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 rot="5400000">
            <a:off x="7467600" y="1212850"/>
            <a:ext cx="27082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100" b="1">
                <a:solidFill>
                  <a:schemeClr val="bg1"/>
                </a:solidFill>
              </a:rPr>
              <a:t>QUALITÀ DELLE ACQUE SUPERFICIALI INTERNE &lt;</a:t>
            </a: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>
          <a:xfrm>
            <a:off x="539552" y="230876"/>
            <a:ext cx="6336703" cy="633412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it-IT" sz="4000" b="1" dirty="0" smtClean="0">
                <a:solidFill>
                  <a:srgbClr val="FF0000"/>
                </a:solidFill>
              </a:rPr>
              <a:t>ECOSISTEMI FLUVIALI (WP4)</a:t>
            </a:r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5400000">
            <a:off x="7620000" y="1365250"/>
            <a:ext cx="27082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100" b="1" dirty="0">
                <a:solidFill>
                  <a:schemeClr val="bg1"/>
                </a:solidFill>
              </a:rPr>
              <a:t>QUALITÀ DELLE ACQUE SUPERFICIALI INTERNE &lt;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377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9" descr="pag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9116"/>
            <a:ext cx="6590733" cy="569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6773217" cy="633413"/>
          </a:xfrm>
        </p:spPr>
        <p:txBody>
          <a:bodyPr>
            <a:normAutofit/>
          </a:bodyPr>
          <a:lstStyle/>
          <a:p>
            <a:pPr algn="l" eaLnBrk="1" hangingPunct="1"/>
            <a:r>
              <a:rPr lang="it-IT" sz="3000" b="1" dirty="0" smtClean="0">
                <a:solidFill>
                  <a:srgbClr val="FF0000"/>
                </a:solidFill>
              </a:rPr>
              <a:t>ANALISI DELLO STATO ECOLOGICO (WP4)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83568" y="980729"/>
            <a:ext cx="2160240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200" b="1" dirty="0" smtClean="0">
                <a:solidFill>
                  <a:srgbClr val="FF0000"/>
                </a:solidFill>
              </a:rPr>
              <a:t>	Comunità </a:t>
            </a:r>
            <a:r>
              <a:rPr lang="it-IT" sz="1200" b="1" dirty="0">
                <a:solidFill>
                  <a:srgbClr val="FF0000"/>
                </a:solidFill>
              </a:rPr>
              <a:t>animali e </a:t>
            </a:r>
            <a:r>
              <a:rPr lang="it-IT" sz="1200" b="1" dirty="0" smtClean="0">
                <a:solidFill>
                  <a:srgbClr val="FF0000"/>
                </a:solidFill>
              </a:rPr>
              <a:t>vegetali ben </a:t>
            </a:r>
            <a:r>
              <a:rPr lang="it-IT" sz="1200" b="1" dirty="0">
                <a:solidFill>
                  <a:srgbClr val="FF0000"/>
                </a:solidFill>
              </a:rPr>
              <a:t>strutturate</a:t>
            </a:r>
            <a:r>
              <a:rPr lang="it-IT" sz="1200" b="1" dirty="0"/>
              <a:t> e bilanciate sono ottimi strumenti biologici per sostenere i </a:t>
            </a:r>
            <a:r>
              <a:rPr lang="it-IT" sz="1200" b="1" dirty="0">
                <a:solidFill>
                  <a:srgbClr val="FF0000"/>
                </a:solidFill>
              </a:rPr>
              <a:t>processi </a:t>
            </a:r>
            <a:r>
              <a:rPr lang="it-IT" sz="1200" b="1" dirty="0" err="1">
                <a:solidFill>
                  <a:srgbClr val="FF0000"/>
                </a:solidFill>
              </a:rPr>
              <a:t>autodepurativi</a:t>
            </a:r>
            <a:r>
              <a:rPr lang="it-IT" sz="1200" b="1" dirty="0">
                <a:solidFill>
                  <a:srgbClr val="FF0000"/>
                </a:solidFill>
              </a:rPr>
              <a:t> </a:t>
            </a:r>
            <a:r>
              <a:rPr lang="it-IT" sz="1200" b="1" dirty="0"/>
              <a:t>delle acque. </a:t>
            </a:r>
          </a:p>
          <a:p>
            <a:pPr eaLnBrk="1" hangingPunct="1">
              <a:spcBef>
                <a:spcPct val="50000"/>
              </a:spcBef>
            </a:pPr>
            <a:r>
              <a:rPr lang="it-IT" sz="1200" b="1" dirty="0" smtClean="0"/>
              <a:t>	Sono </a:t>
            </a:r>
            <a:r>
              <a:rPr lang="it-IT" sz="1200" b="1" dirty="0"/>
              <a:t>le stesse comunità animali e vegetali a garantire la “pulizia” dell’ambiente in cui vivono, le prime grazie a sminuzzatori, </a:t>
            </a:r>
            <a:r>
              <a:rPr lang="it-IT" sz="1200" b="1" dirty="0" err="1"/>
              <a:t>detrivori</a:t>
            </a:r>
            <a:r>
              <a:rPr lang="it-IT" sz="1200" b="1" dirty="0"/>
              <a:t> </a:t>
            </a:r>
            <a:r>
              <a:rPr lang="it-IT" sz="1200" b="1" dirty="0" err="1"/>
              <a:t>etc</a:t>
            </a:r>
            <a:r>
              <a:rPr lang="it-IT" sz="1200" b="1" dirty="0"/>
              <a:t> che </a:t>
            </a:r>
            <a:r>
              <a:rPr lang="it-IT" sz="1200" b="1" dirty="0">
                <a:solidFill>
                  <a:srgbClr val="FF0000"/>
                </a:solidFill>
              </a:rPr>
              <a:t>degradano </a:t>
            </a:r>
            <a:r>
              <a:rPr lang="it-IT" sz="1200" b="1" dirty="0"/>
              <a:t>progressivamente la sostanza organica in strutture sempre più piccole, le seconde utilizzandole come </a:t>
            </a:r>
            <a:r>
              <a:rPr lang="it-IT" sz="1200" b="1" dirty="0">
                <a:solidFill>
                  <a:srgbClr val="FF0000"/>
                </a:solidFill>
              </a:rPr>
              <a:t>nutrienti</a:t>
            </a:r>
            <a:r>
              <a:rPr lang="it-IT" sz="1200" b="1" dirty="0"/>
              <a:t> favorendo un adeguato bilanciamento degli elementi chimico-fisici (nitrati, fosfati, ammonio, ossigeno, </a:t>
            </a:r>
            <a:r>
              <a:rPr lang="it-IT" sz="1200" b="1" dirty="0" err="1"/>
              <a:t>pH</a:t>
            </a:r>
            <a:r>
              <a:rPr lang="it-IT" sz="1200" b="1" dirty="0"/>
              <a:t> </a:t>
            </a:r>
            <a:r>
              <a:rPr lang="it-IT" sz="1200" b="1" dirty="0" err="1"/>
              <a:t>etc</a:t>
            </a:r>
            <a:r>
              <a:rPr lang="it-IT" sz="1200" b="1" dirty="0"/>
              <a:t>).</a:t>
            </a:r>
            <a:r>
              <a:rPr lang="it-IT" sz="1200" dirty="0"/>
              <a:t>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909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23850" y="1325563"/>
            <a:ext cx="8305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it-IT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STRUMENTO FONDAMENTALE: </a:t>
            </a:r>
          </a:p>
          <a:p>
            <a:pPr marL="342900" indent="-342900" algn="ctr">
              <a:spcBef>
                <a:spcPct val="20000"/>
              </a:spcBef>
            </a:pPr>
            <a:endParaRPr lang="it-IT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it-IT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BIOMONITORAGGIO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</a:pPr>
            <a:r>
              <a:rPr lang="it-IT" sz="2800" b="1" dirty="0">
                <a:latin typeface="Arial" pitchFamily="34" charset="0"/>
                <a:cs typeface="Arial" pitchFamily="34" charset="0"/>
              </a:rPr>
              <a:t>  Valutazione dello stato di alterazione dell’ambiente tramite organismi viventi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68313" y="4076700"/>
            <a:ext cx="83058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it-IT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BIOINDICATORE</a:t>
            </a:r>
          </a:p>
          <a:p>
            <a:pPr marL="342900" indent="-342900" algn="just" eaLnBrk="1" hangingPunct="1">
              <a:lnSpc>
                <a:spcPct val="110000"/>
              </a:lnSpc>
              <a:spcBef>
                <a:spcPct val="20000"/>
              </a:spcBef>
            </a:pPr>
            <a:r>
              <a:rPr lang="it-IT" sz="2800" b="1" dirty="0">
                <a:latin typeface="Arial" pitchFamily="34" charset="0"/>
                <a:cs typeface="Arial" pitchFamily="34" charset="0"/>
              </a:rPr>
              <a:t>I</a:t>
            </a:r>
            <a:r>
              <a:rPr lang="it-IT" sz="28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it-IT" sz="2800" b="1" dirty="0">
                <a:latin typeface="Arial" pitchFamily="34" charset="0"/>
                <a:cs typeface="Arial" pitchFamily="34" charset="0"/>
              </a:rPr>
              <a:t>presenza di inquinanti subisce modificazioni del suo stato naturale</a:t>
            </a:r>
          </a:p>
          <a:p>
            <a:pPr marL="342900" indent="-342900" algn="just" eaLnBrk="1" hangingPunct="1">
              <a:lnSpc>
                <a:spcPct val="110000"/>
              </a:lnSpc>
              <a:spcBef>
                <a:spcPct val="20000"/>
              </a:spcBef>
            </a:pPr>
            <a:endParaRPr lang="it-IT" sz="2800" b="1" dirty="0">
              <a:latin typeface="+mn-lt"/>
              <a:cs typeface="Times New Roman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68313" y="519112"/>
            <a:ext cx="81613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ANALISI DELLO STATO </a:t>
            </a:r>
            <a:r>
              <a:rPr lang="it-IT" sz="3600" b="1" dirty="0" smtClean="0">
                <a:solidFill>
                  <a:srgbClr val="FF0000"/>
                </a:solidFill>
              </a:rPr>
              <a:t>ECOLOGICO (WP4)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02175"/>
            <a:ext cx="1622181" cy="41693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431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228600" y="2079625"/>
            <a:ext cx="84582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</a:pPr>
            <a:r>
              <a:rPr lang="it-IT" sz="2000" b="1" dirty="0">
                <a:latin typeface="Tahoma" charset="0"/>
                <a:cs typeface="Times New Roman" pitchFamily="18" charset="0"/>
              </a:rPr>
              <a:t> </a:t>
            </a:r>
            <a:r>
              <a:rPr lang="it-IT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L’evoluzione “naturale</a:t>
            </a:r>
            <a:r>
              <a:rPr lang="it-IT" sz="2800" b="1" dirty="0">
                <a:latin typeface="Arial" pitchFamily="34" charset="0"/>
                <a:cs typeface="Arial" pitchFamily="34" charset="0"/>
              </a:rPr>
              <a:t>”, nell’ambito della UE, è stata la formulazione della </a:t>
            </a:r>
            <a:r>
              <a:rPr lang="it-IT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Direttiva 2000/60/UE</a:t>
            </a:r>
          </a:p>
          <a:p>
            <a:pPr algn="just" eaLnBrk="0" hangingPunct="0">
              <a:spcBef>
                <a:spcPct val="50000"/>
              </a:spcBef>
              <a:buFontTx/>
              <a:buChar char="•"/>
            </a:pPr>
            <a:r>
              <a:rPr lang="it-IT" sz="2800" b="1" dirty="0">
                <a:latin typeface="Arial" pitchFamily="34" charset="0"/>
                <a:cs typeface="Arial" pitchFamily="34" charset="0"/>
              </a:rPr>
              <a:t> La definizione dello </a:t>
            </a:r>
            <a:r>
              <a:rPr lang="it-IT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stato di qualità</a:t>
            </a:r>
            <a:r>
              <a:rPr lang="it-IT" sz="2800" b="1" dirty="0">
                <a:latin typeface="Arial" pitchFamily="34" charset="0"/>
                <a:cs typeface="Arial" pitchFamily="34" charset="0"/>
              </a:rPr>
              <a:t> delle acque è di tipo </a:t>
            </a:r>
            <a:r>
              <a:rPr lang="it-IT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multiparametrico</a:t>
            </a:r>
            <a:r>
              <a:rPr lang="it-IT" sz="2800" b="1" dirty="0">
                <a:latin typeface="Arial" pitchFamily="34" charset="0"/>
                <a:cs typeface="Arial" pitchFamily="34" charset="0"/>
              </a:rPr>
              <a:t> ed è affidato principalmente a </a:t>
            </a:r>
            <a:r>
              <a:rPr lang="it-IT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indicatori biologici</a:t>
            </a:r>
            <a:r>
              <a:rPr lang="it-IT" sz="2800" b="1" dirty="0">
                <a:latin typeface="Arial" pitchFamily="34" charset="0"/>
                <a:cs typeface="Arial" pitchFamily="34" charset="0"/>
              </a:rPr>
              <a:t>, a supporto dei quali si affiancano </a:t>
            </a:r>
            <a:r>
              <a:rPr lang="it-IT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parametri chimico-fisici e </a:t>
            </a:r>
            <a:r>
              <a:rPr lang="it-IT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idromorfologici</a:t>
            </a:r>
            <a:endParaRPr lang="it-IT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it-I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228600" y="1196752"/>
            <a:ext cx="87018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ANALISI DELLO STATO </a:t>
            </a:r>
            <a:r>
              <a:rPr lang="it-IT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ECOLOGICO WP4)</a:t>
            </a:r>
            <a:endParaRPr lang="it-IT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310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836712"/>
            <a:ext cx="8288851" cy="633413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sz="3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ANALISI DELLO STATO </a:t>
            </a:r>
            <a:r>
              <a:rPr lang="it-IT" sz="36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ECOLOGICO (WP4)</a:t>
            </a:r>
            <a:endParaRPr lang="it-IT" sz="36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763"/>
          <a:stretch>
            <a:fillRect/>
          </a:stretch>
        </p:blipFill>
        <p:spPr bwMode="auto">
          <a:xfrm>
            <a:off x="1835150" y="1773238"/>
            <a:ext cx="504031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b="147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8" name="Picture 1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868863"/>
            <a:ext cx="11525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5580063" y="4464050"/>
            <a:ext cx="3008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400" b="1">
                <a:solidFill>
                  <a:srgbClr val="009999"/>
                </a:solidFill>
                <a:latin typeface="Comic Sans MS" pitchFamily="66" charset="0"/>
              </a:rPr>
              <a:t>Componente biotica</a:t>
            </a:r>
          </a:p>
        </p:txBody>
      </p:sp>
      <p:sp>
        <p:nvSpPr>
          <p:cNvPr id="58380" name="AutoShape 12"/>
          <p:cNvSpPr>
            <a:spLocks noChangeArrowheads="1"/>
          </p:cNvSpPr>
          <p:nvPr/>
        </p:nvSpPr>
        <p:spPr bwMode="auto">
          <a:xfrm>
            <a:off x="5218113" y="4508500"/>
            <a:ext cx="287337" cy="719138"/>
          </a:xfrm>
          <a:prstGeom prst="curvedRightArrow">
            <a:avLst>
              <a:gd name="adj1" fmla="val 48665"/>
              <a:gd name="adj2" fmla="val 99647"/>
              <a:gd name="adj3" fmla="val 3333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3271838" y="3600450"/>
            <a:ext cx="181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400" b="1">
                <a:solidFill>
                  <a:srgbClr val="009999"/>
                </a:solidFill>
                <a:latin typeface="Comic Sans MS" pitchFamily="66" charset="0"/>
              </a:rPr>
              <a:t>Morfologia</a:t>
            </a:r>
            <a:r>
              <a:rPr lang="it-IT" sz="2400" b="1">
                <a:solidFill>
                  <a:srgbClr val="0099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2478088" y="2376488"/>
            <a:ext cx="2638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400" b="1">
                <a:solidFill>
                  <a:srgbClr val="009999"/>
                </a:solidFill>
                <a:latin typeface="Comic Sans MS" pitchFamily="66" charset="0"/>
              </a:rPr>
              <a:t>Ambiente ripario</a:t>
            </a:r>
          </a:p>
        </p:txBody>
      </p:sp>
      <p:sp>
        <p:nvSpPr>
          <p:cNvPr id="58383" name="AutoShape 15"/>
          <p:cNvSpPr>
            <a:spLocks noChangeArrowheads="1"/>
          </p:cNvSpPr>
          <p:nvPr/>
        </p:nvSpPr>
        <p:spPr bwMode="auto">
          <a:xfrm flipH="1">
            <a:off x="5070475" y="3816350"/>
            <a:ext cx="431800" cy="719138"/>
          </a:xfrm>
          <a:prstGeom prst="curvedRightArrow">
            <a:avLst>
              <a:gd name="adj1" fmla="val 32384"/>
              <a:gd name="adj2" fmla="val 66309"/>
              <a:gd name="adj3" fmla="val 3333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84" name="AutoShape 16"/>
          <p:cNvSpPr>
            <a:spLocks noChangeArrowheads="1"/>
          </p:cNvSpPr>
          <p:nvPr/>
        </p:nvSpPr>
        <p:spPr bwMode="auto">
          <a:xfrm flipH="1" flipV="1">
            <a:off x="2622550" y="2881313"/>
            <a:ext cx="647700" cy="358775"/>
          </a:xfrm>
          <a:custGeom>
            <a:avLst/>
            <a:gdLst>
              <a:gd name="T0" fmla="*/ 452790 w 21600"/>
              <a:gd name="T1" fmla="*/ 0 h 21600"/>
              <a:gd name="T2" fmla="*/ 452790 w 21600"/>
              <a:gd name="T3" fmla="*/ 201944 h 21600"/>
              <a:gd name="T4" fmla="*/ 97455 w 21600"/>
              <a:gd name="T5" fmla="*/ 358775 h 21600"/>
              <a:gd name="T6" fmla="*/ 647700 w 21600"/>
              <a:gd name="T7" fmla="*/ 1009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00 h 21600"/>
              <a:gd name="T14" fmla="*/ 18201 w 21600"/>
              <a:gd name="T15" fmla="*/ 92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00" y="0"/>
                </a:lnTo>
                <a:lnTo>
                  <a:pt x="15100" y="2900"/>
                </a:lnTo>
                <a:lnTo>
                  <a:pt x="12427" y="2900"/>
                </a:lnTo>
                <a:cubicBezTo>
                  <a:pt x="5564" y="2900"/>
                  <a:pt x="0" y="7045"/>
                  <a:pt x="0" y="12158"/>
                </a:cubicBezTo>
                <a:lnTo>
                  <a:pt x="0" y="21600"/>
                </a:lnTo>
                <a:lnTo>
                  <a:pt x="6499" y="21600"/>
                </a:lnTo>
                <a:lnTo>
                  <a:pt x="6499" y="12158"/>
                </a:lnTo>
                <a:cubicBezTo>
                  <a:pt x="6499" y="10556"/>
                  <a:pt x="9153" y="9258"/>
                  <a:pt x="12427" y="9258"/>
                </a:cubicBezTo>
                <a:lnTo>
                  <a:pt x="15100" y="9258"/>
                </a:lnTo>
                <a:lnTo>
                  <a:pt x="15100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2124075" y="5300663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400" b="1">
                <a:solidFill>
                  <a:srgbClr val="009999"/>
                </a:solidFill>
                <a:latin typeface="Comic Sans MS" pitchFamily="66" charset="0"/>
              </a:rPr>
              <a:t>Elementi fisico chimici</a:t>
            </a:r>
          </a:p>
        </p:txBody>
      </p:sp>
      <p:sp>
        <p:nvSpPr>
          <p:cNvPr id="58386" name="AutoShape 18"/>
          <p:cNvSpPr>
            <a:spLocks noChangeArrowheads="1"/>
          </p:cNvSpPr>
          <p:nvPr/>
        </p:nvSpPr>
        <p:spPr bwMode="auto">
          <a:xfrm rot="6104059">
            <a:off x="5054600" y="4846638"/>
            <a:ext cx="287337" cy="763588"/>
          </a:xfrm>
          <a:prstGeom prst="curvedRightArrow">
            <a:avLst>
              <a:gd name="adj1" fmla="val 47047"/>
              <a:gd name="adj2" fmla="val 105339"/>
              <a:gd name="adj3" fmla="val 74694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6953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0" grpId="0" animBg="1"/>
      <p:bldP spid="58383" grpId="0" animBg="1"/>
      <p:bldP spid="58384" grpId="0" animBg="1"/>
      <p:bldP spid="5838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466724" y="549275"/>
            <a:ext cx="8209731" cy="633413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sz="3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ANALISI DELLO STATO </a:t>
            </a:r>
            <a:r>
              <a:rPr lang="it-IT" sz="36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ECOLOGICO (WP4)</a:t>
            </a:r>
            <a:endParaRPr lang="it-IT" sz="36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763713" y="1484313"/>
            <a:ext cx="54006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b="1"/>
              <a:t>Lo stato ecologico di un corpo idrico è dato dallo studio di comunità biologiche quali: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it-IT" b="1"/>
              <a:t> flora acquatica: diatomee e macrofite</a:t>
            </a:r>
          </a:p>
        </p:txBody>
      </p:sp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781300"/>
            <a:ext cx="180022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Immagine 6" descr="callitriche obtusangol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781300"/>
            <a:ext cx="1368425" cy="11255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4800" y="4354513"/>
            <a:ext cx="1584325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7" name="Rectangle 10"/>
          <p:cNvSpPr>
            <a:spLocks noChangeArrowheads="1"/>
          </p:cNvSpPr>
          <p:nvPr/>
        </p:nvSpPr>
        <p:spPr bwMode="auto">
          <a:xfrm>
            <a:off x="1116013" y="5661025"/>
            <a:ext cx="784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b="1"/>
              <a:t>Come sostegno al processo di definizione dello stato ecologico:</a:t>
            </a:r>
            <a:r>
              <a:rPr lang="it-IT"/>
              <a:t> </a:t>
            </a:r>
          </a:p>
          <a:p>
            <a:pPr>
              <a:buFontTx/>
              <a:buChar char="•"/>
            </a:pPr>
            <a:r>
              <a:rPr lang="it-IT" b="1"/>
              <a:t> elementi fisico-chimici</a:t>
            </a:r>
          </a:p>
          <a:p>
            <a:pPr>
              <a:buFontTx/>
              <a:buChar char="•"/>
            </a:pPr>
            <a:r>
              <a:rPr lang="it-IT" b="1"/>
              <a:t> elementi idromorfologici</a:t>
            </a:r>
          </a:p>
        </p:txBody>
      </p:sp>
      <p:sp>
        <p:nvSpPr>
          <p:cNvPr id="12298" name="Rectangle 11"/>
          <p:cNvSpPr>
            <a:spLocks noChangeArrowheads="1"/>
          </p:cNvSpPr>
          <p:nvPr/>
        </p:nvSpPr>
        <p:spPr bwMode="auto">
          <a:xfrm>
            <a:off x="1841500" y="4005263"/>
            <a:ext cx="4962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b="1"/>
              <a:t> fauna acquatica: macroinvertebrati e pesci</a:t>
            </a:r>
          </a:p>
        </p:txBody>
      </p:sp>
      <p:pic>
        <p:nvPicPr>
          <p:cNvPr id="1229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437063"/>
            <a:ext cx="1654175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793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298450" y="563339"/>
            <a:ext cx="8283575" cy="633413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sz="3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ANALISI DELLO STATO </a:t>
            </a:r>
            <a:r>
              <a:rPr lang="it-IT" sz="36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ECOLOGICO (WP4)</a:t>
            </a:r>
            <a:endParaRPr lang="it-IT" sz="36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 rot="5400000">
            <a:off x="7467600" y="1212850"/>
            <a:ext cx="27082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100" b="1">
                <a:solidFill>
                  <a:schemeClr val="bg1"/>
                </a:solidFill>
              </a:rPr>
              <a:t>QUALITÀ DELLE ACQUE SUPERFICIALI INTERNE &lt;</a:t>
            </a:r>
          </a:p>
        </p:txBody>
      </p:sp>
      <p:sp>
        <p:nvSpPr>
          <p:cNvPr id="13317" name="Text Box 2"/>
          <p:cNvSpPr txBox="1">
            <a:spLocks noChangeArrowheads="1"/>
          </p:cNvSpPr>
          <p:nvPr/>
        </p:nvSpPr>
        <p:spPr bwMode="auto">
          <a:xfrm>
            <a:off x="298449" y="3357563"/>
            <a:ext cx="2139949" cy="12827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/>
              <a:t>Regime idrologico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/>
              <a:t>Continuità fluviale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/>
              <a:t>Condizioni morfologiche</a:t>
            </a: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6926263" y="3373438"/>
            <a:ext cx="1895474" cy="12668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dirty="0" err="1">
                <a:ea typeface="Lucida Sans Unicode" pitchFamily="34" charset="0"/>
                <a:cs typeface="Lucida Sans Unicode" pitchFamily="34" charset="0"/>
              </a:rPr>
              <a:t>Fitobenthos</a:t>
            </a:r>
            <a:endParaRPr lang="it-IT" dirty="0">
              <a:ea typeface="Lucida Sans Unicode" pitchFamily="34" charset="0"/>
              <a:cs typeface="Lucida Sans Unicode" pitchFamily="34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dirty="0" err="1">
                <a:ea typeface="Lucida Sans Unicode" pitchFamily="34" charset="0"/>
                <a:cs typeface="Lucida Sans Unicode" pitchFamily="34" charset="0"/>
              </a:rPr>
              <a:t>Macrofite</a:t>
            </a:r>
            <a:endParaRPr lang="it-IT" dirty="0">
              <a:ea typeface="Lucida Sans Unicode" pitchFamily="34" charset="0"/>
              <a:cs typeface="Lucida Sans Unicode" pitchFamily="34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dirty="0" err="1">
                <a:ea typeface="Lucida Sans Unicode" pitchFamily="34" charset="0"/>
                <a:cs typeface="Lucida Sans Unicode" pitchFamily="34" charset="0"/>
              </a:rPr>
              <a:t>Macroinvertebrati</a:t>
            </a:r>
            <a:endParaRPr lang="it-IT" dirty="0">
              <a:ea typeface="Lucida Sans Unicode" pitchFamily="34" charset="0"/>
              <a:cs typeface="Lucida Sans Unicode" pitchFamily="34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dirty="0">
                <a:ea typeface="Lucida Sans Unicode" pitchFamily="34" charset="0"/>
                <a:cs typeface="Lucida Sans Unicode" pitchFamily="34" charset="0"/>
              </a:rPr>
              <a:t>Fauna ittica</a:t>
            </a:r>
          </a:p>
        </p:txBody>
      </p:sp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3727450" y="4640263"/>
            <a:ext cx="1965325" cy="17410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/>
              <a:t>Condizioni termiche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/>
              <a:t>Ossigenazione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/>
              <a:t>Salinità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/>
              <a:t>Acidità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/>
              <a:t>Nutrienti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/>
              <a:t>Inquinanti specifici</a:t>
            </a:r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477427" y="2604356"/>
            <a:ext cx="1960971" cy="45475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b="1" dirty="0" err="1"/>
              <a:t>Idromorfologici</a:t>
            </a:r>
            <a:endParaRPr lang="it-IT" b="1" dirty="0"/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7232650" y="2725738"/>
            <a:ext cx="1066800" cy="333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b="1" dirty="0">
                <a:ea typeface="Lucida Sans Unicode" pitchFamily="34" charset="0"/>
                <a:cs typeface="Lucida Sans Unicode" pitchFamily="34" charset="0"/>
              </a:rPr>
              <a:t>Biologici</a:t>
            </a:r>
          </a:p>
        </p:txBody>
      </p:sp>
      <p:sp>
        <p:nvSpPr>
          <p:cNvPr id="13322" name="Text Box 9"/>
          <p:cNvSpPr txBox="1">
            <a:spLocks noChangeArrowheads="1"/>
          </p:cNvSpPr>
          <p:nvPr/>
        </p:nvSpPr>
        <p:spPr bwMode="auto">
          <a:xfrm>
            <a:off x="3727450" y="3998913"/>
            <a:ext cx="1793875" cy="3825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b="1" dirty="0"/>
              <a:t>Fisico-chimici</a:t>
            </a:r>
          </a:p>
        </p:txBody>
      </p:sp>
      <p:sp>
        <p:nvSpPr>
          <p:cNvPr id="13323" name="Text Box 10"/>
          <p:cNvSpPr txBox="1">
            <a:spLocks noChangeArrowheads="1"/>
          </p:cNvSpPr>
          <p:nvPr/>
        </p:nvSpPr>
        <p:spPr bwMode="auto">
          <a:xfrm>
            <a:off x="3008313" y="1211263"/>
            <a:ext cx="33940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b="1"/>
              <a:t>ELEMENTI QUALITATIVI (</a:t>
            </a:r>
            <a:r>
              <a:rPr lang="en-US" b="1">
                <a:cs typeface="Arial" charset="0"/>
              </a:rPr>
              <a:t>EQ)</a:t>
            </a:r>
          </a:p>
        </p:txBody>
      </p:sp>
      <p:cxnSp>
        <p:nvCxnSpPr>
          <p:cNvPr id="25" name="Connettore 2 24"/>
          <p:cNvCxnSpPr/>
          <p:nvPr/>
        </p:nvCxnSpPr>
        <p:spPr>
          <a:xfrm rot="10800000" flipV="1">
            <a:off x="2438400" y="1773238"/>
            <a:ext cx="857250" cy="7858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rot="16200000" flipH="1">
            <a:off x="3776663" y="2833688"/>
            <a:ext cx="1930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5884863" y="1860550"/>
            <a:ext cx="1071562" cy="7858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867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PESCI E AMBIENTE FLUVIALE (WP4-WP7)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PESCI</a:t>
            </a:r>
            <a:r>
              <a:rPr lang="it-IT" dirty="0" smtClean="0"/>
              <a:t>: Le </a:t>
            </a:r>
            <a:r>
              <a:rPr lang="it-IT" dirty="0"/>
              <a:t>indagini relative alla composizione, abbondanza e struttura della </a:t>
            </a:r>
            <a:r>
              <a:rPr lang="it-IT" b="1" dirty="0"/>
              <a:t>fauna ittica</a:t>
            </a:r>
            <a:r>
              <a:rPr lang="it-IT" dirty="0"/>
              <a:t> sono state affidate </a:t>
            </a:r>
            <a:r>
              <a:rPr lang="it-IT" dirty="0">
                <a:solidFill>
                  <a:srgbClr val="FF0000"/>
                </a:solidFill>
              </a:rPr>
              <a:t>all’Ente Tutela </a:t>
            </a:r>
            <a:r>
              <a:rPr lang="it-IT" dirty="0" smtClean="0">
                <a:solidFill>
                  <a:srgbClr val="FF0000"/>
                </a:solidFill>
              </a:rPr>
              <a:t>Pesca e Università di Trieste.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AMBIENTE FLUVIALE</a:t>
            </a:r>
            <a:r>
              <a:rPr lang="it-IT" dirty="0" smtClean="0"/>
              <a:t>: E</a:t>
            </a:r>
            <a:r>
              <a:rPr lang="it-IT" dirty="0"/>
              <a:t>’ stata inoltre eseguita una </a:t>
            </a:r>
            <a:r>
              <a:rPr lang="it-IT" b="1" dirty="0"/>
              <a:t>valutazione generale dell’ambiente fluviale e perifluviale</a:t>
            </a:r>
            <a:r>
              <a:rPr lang="it-IT" dirty="0"/>
              <a:t>, relativamente al tratto monitorato, applicando </a:t>
            </a:r>
            <a:r>
              <a:rPr lang="it-IT" b="1" dirty="0"/>
              <a:t>l’Indice di Funzionalità Fluviale</a:t>
            </a:r>
            <a:r>
              <a:rPr lang="it-IT" dirty="0"/>
              <a:t> (</a:t>
            </a:r>
            <a:r>
              <a:rPr lang="it-IT" dirty="0" smtClean="0"/>
              <a:t>IFF)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980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5575" y="1772816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Macroinvertebrati: Indice STAR </a:t>
            </a:r>
            <a:r>
              <a:rPr lang="it-IT" sz="3600" dirty="0" err="1" smtClean="0"/>
              <a:t>ICmi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63888" y="1700213"/>
            <a:ext cx="4894312" cy="4114800"/>
          </a:xfrm>
        </p:spPr>
        <p:txBody>
          <a:bodyPr/>
          <a:lstStyle/>
          <a:p>
            <a:pPr algn="just"/>
            <a:r>
              <a:rPr lang="it-IT" sz="2400" dirty="0"/>
              <a:t>Il sistema di classificazione per i </a:t>
            </a:r>
            <a:r>
              <a:rPr lang="it-IT" sz="2400" dirty="0" err="1"/>
              <a:t>macroinvertebrati</a:t>
            </a:r>
            <a:r>
              <a:rPr lang="it-IT" sz="2400" dirty="0"/>
              <a:t>, denominato </a:t>
            </a:r>
            <a:r>
              <a:rPr lang="it-IT" sz="2400" dirty="0" err="1"/>
              <a:t>MacrOper</a:t>
            </a:r>
            <a:r>
              <a:rPr lang="it-IT" sz="2400" dirty="0"/>
              <a:t>, è basato sul </a:t>
            </a:r>
            <a:r>
              <a:rPr lang="it-IT" sz="2400" dirty="0" smtClean="0"/>
              <a:t>calcolo dell’indice </a:t>
            </a:r>
            <a:r>
              <a:rPr lang="it-IT" sz="2400" dirty="0"/>
              <a:t>denominato Indice </a:t>
            </a:r>
            <a:r>
              <a:rPr lang="it-IT" sz="2400" dirty="0" err="1"/>
              <a:t>multimetrico</a:t>
            </a:r>
            <a:r>
              <a:rPr lang="it-IT" sz="2400" dirty="0"/>
              <a:t> STAR di </a:t>
            </a:r>
            <a:r>
              <a:rPr lang="it-IT" sz="2400" dirty="0" err="1"/>
              <a:t>Intercalibrazione</a:t>
            </a:r>
            <a:r>
              <a:rPr lang="it-IT" sz="2400" dirty="0"/>
              <a:t> (</a:t>
            </a:r>
            <a:r>
              <a:rPr lang="it-IT" sz="2400" dirty="0" err="1"/>
              <a:t>STAR_ICMi</a:t>
            </a:r>
            <a:r>
              <a:rPr lang="it-IT" sz="2400" dirty="0"/>
              <a:t>), che consente di derivare una classe di qualità per gli organismi </a:t>
            </a:r>
            <a:r>
              <a:rPr lang="it-IT" sz="2400" dirty="0" err="1"/>
              <a:t>macrobentonici</a:t>
            </a:r>
            <a:r>
              <a:rPr lang="it-IT" sz="2400" dirty="0"/>
              <a:t> per la definizione dello Stato Ecologico.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7" name="AutoShape 2" descr="http://www.isii.it/ProgettiAllievi/2007-08/Chimici/Poxtutti/generale/Ecologia_file/image014.jpg"/>
          <p:cNvSpPr>
            <a:spLocks noChangeAspect="1" noChangeArrowheads="1"/>
          </p:cNvSpPr>
          <p:nvPr/>
        </p:nvSpPr>
        <p:spPr bwMode="auto">
          <a:xfrm>
            <a:off x="155575" y="-1279525"/>
            <a:ext cx="37433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524" y="3573016"/>
            <a:ext cx="2329284" cy="259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FF0000"/>
                </a:solidFill>
              </a:rPr>
              <a:t>Indici biologici (WP4)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671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67544" y="2348880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Progetto GOTRAWAMA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42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12" name="Picture 4" descr="Giornata diatome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7" y="3140968"/>
            <a:ext cx="3672408" cy="2520875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720881" y="1844824"/>
            <a:ext cx="39922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  <a:ea typeface="+mj-ea"/>
                <a:cs typeface="+mj-cs"/>
              </a:rPr>
              <a:t>Diatomee: </a:t>
            </a:r>
            <a:r>
              <a:rPr lang="it-IT" sz="2400" dirty="0" smtClean="0">
                <a:solidFill>
                  <a:prstClr val="black"/>
                </a:solidFill>
                <a:ea typeface="+mj-ea"/>
                <a:cs typeface="+mj-cs"/>
              </a:rPr>
              <a:t>L’indice </a:t>
            </a:r>
            <a:r>
              <a:rPr lang="it-IT" sz="2400" dirty="0" err="1">
                <a:solidFill>
                  <a:prstClr val="black"/>
                </a:solidFill>
                <a:ea typeface="+mj-ea"/>
                <a:cs typeface="+mj-cs"/>
              </a:rPr>
              <a:t>multimetrico</a:t>
            </a:r>
            <a:r>
              <a:rPr lang="it-IT" sz="2400" dirty="0">
                <a:solidFill>
                  <a:prstClr val="black"/>
                </a:solidFill>
                <a:ea typeface="+mj-ea"/>
                <a:cs typeface="+mj-cs"/>
              </a:rPr>
              <a:t> da applicare per la valutazione dello stato ecologico, utilizzando le comunità diatomiche, è l’indice denominato Indice </a:t>
            </a:r>
            <a:r>
              <a:rPr lang="it-IT" sz="2400" dirty="0" err="1">
                <a:solidFill>
                  <a:prstClr val="black"/>
                </a:solidFill>
                <a:ea typeface="+mj-ea"/>
                <a:cs typeface="+mj-cs"/>
              </a:rPr>
              <a:t>Multimetrico</a:t>
            </a:r>
            <a:r>
              <a:rPr lang="it-IT" sz="2400" dirty="0">
                <a:solidFill>
                  <a:prstClr val="black"/>
                </a:solidFill>
                <a:ea typeface="+mj-ea"/>
                <a:cs typeface="+mj-cs"/>
              </a:rPr>
              <a:t> di </a:t>
            </a:r>
            <a:r>
              <a:rPr lang="it-IT" sz="2400" dirty="0" err="1">
                <a:solidFill>
                  <a:prstClr val="black"/>
                </a:solidFill>
                <a:ea typeface="+mj-ea"/>
                <a:cs typeface="+mj-cs"/>
              </a:rPr>
              <a:t>Intercalibrazione</a:t>
            </a:r>
            <a:r>
              <a:rPr lang="it-IT" sz="2400" dirty="0">
                <a:solidFill>
                  <a:prstClr val="black"/>
                </a:solidFill>
                <a:ea typeface="+mj-ea"/>
                <a:cs typeface="+mj-cs"/>
              </a:rPr>
              <a:t> (</a:t>
            </a:r>
            <a:r>
              <a:rPr lang="it-IT" sz="2400" dirty="0" err="1">
                <a:solidFill>
                  <a:prstClr val="black"/>
                </a:solidFill>
                <a:ea typeface="+mj-ea"/>
                <a:cs typeface="+mj-cs"/>
              </a:rPr>
              <a:t>ICMi</a:t>
            </a:r>
            <a:r>
              <a:rPr lang="it-IT" sz="2400" dirty="0">
                <a:solidFill>
                  <a:prstClr val="black"/>
                </a:solidFill>
                <a:ea typeface="+mj-ea"/>
                <a:cs typeface="+mj-cs"/>
              </a:rPr>
              <a:t>).</a:t>
            </a:r>
            <a:br>
              <a:rPr lang="it-IT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it-IT" sz="2400" dirty="0">
                <a:solidFill>
                  <a:prstClr val="black"/>
                </a:solidFill>
                <a:ea typeface="+mj-ea"/>
                <a:cs typeface="+mj-cs"/>
              </a:rPr>
              <a:t>L’ </a:t>
            </a:r>
            <a:r>
              <a:rPr lang="it-IT" sz="2400" dirty="0" err="1">
                <a:solidFill>
                  <a:prstClr val="black"/>
                </a:solidFill>
                <a:ea typeface="+mj-ea"/>
                <a:cs typeface="+mj-cs"/>
              </a:rPr>
              <a:t>ICMi</a:t>
            </a:r>
            <a:r>
              <a:rPr lang="it-IT" sz="2400" dirty="0">
                <a:solidFill>
                  <a:prstClr val="black"/>
                </a:solidFill>
                <a:ea typeface="+mj-ea"/>
                <a:cs typeface="+mj-cs"/>
              </a:rPr>
              <a:t> si basa sull’Indice di </a:t>
            </a:r>
            <a:r>
              <a:rPr lang="it-IT" sz="2400" dirty="0">
                <a:solidFill>
                  <a:srgbClr val="FF0000"/>
                </a:solidFill>
                <a:ea typeface="+mj-ea"/>
                <a:cs typeface="+mj-cs"/>
              </a:rPr>
              <a:t>Sensibilità agli Inquinanti e sull’Indice Trofico.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179512" y="1484784"/>
            <a:ext cx="447484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Diatomee: Indice </a:t>
            </a:r>
            <a:r>
              <a:rPr lang="it-IT" dirty="0" err="1" smtClean="0"/>
              <a:t>ICMi</a:t>
            </a:r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FF0000"/>
                </a:solidFill>
              </a:rPr>
              <a:t>Indici biologici (WP4)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989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6351" y="1988840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>Indice </a:t>
            </a:r>
            <a:r>
              <a:rPr lang="it-IT" sz="4000" dirty="0" err="1" smtClean="0"/>
              <a:t>macrofite</a:t>
            </a:r>
            <a:r>
              <a:rPr lang="it-IT" sz="4000" dirty="0" smtClean="0"/>
              <a:t> acquatiche: IBMR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76056" y="1484784"/>
            <a:ext cx="3382144" cy="4330229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 </a:t>
            </a:r>
            <a:r>
              <a:rPr lang="it-IT" dirty="0"/>
              <a:t>“Indice </a:t>
            </a:r>
            <a:r>
              <a:rPr lang="it-IT" dirty="0" err="1"/>
              <a:t>Biologique</a:t>
            </a:r>
            <a:r>
              <a:rPr lang="it-IT" dirty="0"/>
              <a:t> </a:t>
            </a:r>
            <a:r>
              <a:rPr lang="it-IT" dirty="0" err="1"/>
              <a:t>Macrophyitique</a:t>
            </a:r>
            <a:r>
              <a:rPr lang="it-IT" dirty="0"/>
              <a:t> en </a:t>
            </a:r>
            <a:r>
              <a:rPr lang="it-IT" dirty="0" err="1"/>
              <a:t>Rivière</a:t>
            </a:r>
            <a:r>
              <a:rPr lang="it-IT" dirty="0"/>
              <a:t>” IBMR. </a:t>
            </a:r>
            <a:endParaRPr lang="it-IT" dirty="0" smtClean="0"/>
          </a:p>
          <a:p>
            <a:r>
              <a:rPr lang="it-IT" dirty="0" smtClean="0"/>
              <a:t>L</a:t>
            </a:r>
            <a:r>
              <a:rPr lang="it-IT" dirty="0"/>
              <a:t>’ IBMR è un indice finalizzato alla valutazione dello stato </a:t>
            </a:r>
            <a:r>
              <a:rPr lang="it-IT" dirty="0" smtClean="0"/>
              <a:t>trofico.</a:t>
            </a:r>
            <a:endParaRPr lang="it-IT" dirty="0"/>
          </a:p>
          <a:p>
            <a:r>
              <a:rPr lang="it-IT" i="1" dirty="0" smtClean="0"/>
              <a:t>Questo </a:t>
            </a:r>
            <a:r>
              <a:rPr lang="it-IT" i="1" dirty="0"/>
              <a:t>indice </a:t>
            </a:r>
            <a:r>
              <a:rPr lang="it-IT" i="1" dirty="0" smtClean="0"/>
              <a:t>può non essere applicato </a:t>
            </a:r>
            <a:r>
              <a:rPr lang="it-IT" i="1" dirty="0"/>
              <a:t>per i corsi d'acqua </a:t>
            </a:r>
            <a:r>
              <a:rPr lang="it-IT" i="1" dirty="0" smtClean="0"/>
              <a:t>superficiali «grandi» come nel caso dell’Isonzo. Viene applicato ai corsi minori</a:t>
            </a:r>
            <a:endParaRPr lang="it-IT" i="1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37112"/>
            <a:ext cx="226823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FF0000"/>
                </a:solidFill>
              </a:rPr>
              <a:t>Indici biologici (WP4)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37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Indice chimico: LIMeco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2307166"/>
            <a:ext cx="8229600" cy="4525963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it-IT" sz="2400" dirty="0"/>
              <a:t>Ai fini della classificazione dello stato ecologico dei corpi idrici fluviali gli elementi fisico – chimici a sostegno del biologico da utilizzare sono i seguenti: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it-IT" sz="2400" dirty="0"/>
              <a:t>- </a:t>
            </a:r>
            <a:r>
              <a:rPr lang="it-IT" sz="2400" b="1" dirty="0"/>
              <a:t>Nutrienti (N-NH4, N-NO3, Fosforo totale);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it-IT" sz="2400" dirty="0"/>
              <a:t>- </a:t>
            </a:r>
            <a:r>
              <a:rPr lang="it-IT" sz="2400" b="1" dirty="0"/>
              <a:t>Ossigeno disciolto (% di saturazione).</a:t>
            </a:r>
            <a:endParaRPr lang="it-IT" sz="2400" b="1" i="1" dirty="0"/>
          </a:p>
          <a:p>
            <a:pPr marL="0" indent="0" algn="ctr">
              <a:lnSpc>
                <a:spcPct val="90000"/>
              </a:lnSpc>
              <a:buNone/>
            </a:pPr>
            <a:r>
              <a:rPr lang="it-IT" sz="2400" i="1" dirty="0"/>
              <a:t>Nutrienti e ossigeno disciolto</a:t>
            </a:r>
            <a:endParaRPr lang="it-IT" sz="2400" dirty="0"/>
          </a:p>
          <a:p>
            <a:pPr algn="just">
              <a:lnSpc>
                <a:spcPct val="90000"/>
              </a:lnSpc>
            </a:pPr>
            <a:r>
              <a:rPr lang="it-IT" sz="2400" dirty="0"/>
              <a:t>I nutrienti e l’ossigeno disciolto, ai fini della classificazione, vengono integrati in un singolo descrittore LIMeco (Livello di Inquinamento dai </a:t>
            </a:r>
            <a:r>
              <a:rPr lang="it-IT" sz="2400" dirty="0" err="1"/>
              <a:t>Macrodescrittori</a:t>
            </a:r>
            <a:r>
              <a:rPr lang="it-IT" sz="2400" dirty="0"/>
              <a:t> per lo stato ecologico ) utilizzato per derivare la classe di qualità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FF0000"/>
                </a:solidFill>
              </a:rPr>
              <a:t>Indici chimico (WP4)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47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15841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 smtClean="0"/>
              <a:t>Stato Ecologico Corpi Idrici Provincia di Gorizia (WP4-WP7)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2852935"/>
            <a:ext cx="7846640" cy="2962077"/>
          </a:xfrm>
        </p:spPr>
        <p:txBody>
          <a:bodyPr>
            <a:normAutofit lnSpcReduction="10000"/>
          </a:bodyPr>
          <a:lstStyle/>
          <a:p>
            <a:endParaRPr lang="it-IT" dirty="0" smtClean="0"/>
          </a:p>
          <a:p>
            <a:pPr algn="ctr"/>
            <a:r>
              <a:rPr lang="it-IT" dirty="0" smtClean="0"/>
              <a:t>Indagine di  14 </a:t>
            </a:r>
            <a:r>
              <a:rPr lang="it-IT" dirty="0"/>
              <a:t>corpi idrici </a:t>
            </a:r>
            <a:r>
              <a:rPr lang="it-IT" dirty="0" smtClean="0"/>
              <a:t>in cui è </a:t>
            </a:r>
            <a:r>
              <a:rPr lang="it-IT" dirty="0"/>
              <a:t>stato valutato lo stato ecologico sulla base </a:t>
            </a:r>
            <a:r>
              <a:rPr lang="it-IT" dirty="0" smtClean="0"/>
              <a:t>di elementi </a:t>
            </a:r>
            <a:r>
              <a:rPr lang="it-IT" dirty="0"/>
              <a:t>biologici </a:t>
            </a:r>
            <a:r>
              <a:rPr lang="it-IT" dirty="0" err="1" smtClean="0"/>
              <a:t>macroinvertebrati</a:t>
            </a:r>
            <a:r>
              <a:rPr lang="it-IT" dirty="0" smtClean="0"/>
              <a:t>, diatomee</a:t>
            </a:r>
            <a:r>
              <a:rPr lang="it-IT" dirty="0"/>
              <a:t>, </a:t>
            </a:r>
            <a:r>
              <a:rPr lang="it-IT" dirty="0" err="1" smtClean="0"/>
              <a:t>macrofite</a:t>
            </a:r>
            <a:r>
              <a:rPr lang="it-IT" dirty="0" smtClean="0"/>
              <a:t> nel </a:t>
            </a:r>
          </a:p>
          <a:p>
            <a:pPr marL="0" indent="0" algn="ctr">
              <a:buNone/>
            </a:pPr>
            <a:r>
              <a:rPr lang="it-IT" dirty="0"/>
              <a:t>p</a:t>
            </a:r>
            <a:r>
              <a:rPr lang="it-IT" dirty="0" smtClean="0"/>
              <a:t>eriodo 2010-2014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18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Giudizio Esperto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 smtClean="0"/>
              <a:t>Gli indici </a:t>
            </a:r>
            <a:r>
              <a:rPr lang="it-IT" dirty="0"/>
              <a:t>ministeriali proposti non sono stati ancora adeguatamente testati, si è </a:t>
            </a:r>
            <a:r>
              <a:rPr lang="it-IT" dirty="0" smtClean="0"/>
              <a:t>pertanto affiancata  alla valutazione calcolata dello </a:t>
            </a:r>
            <a:r>
              <a:rPr lang="it-IT" dirty="0"/>
              <a:t>stato </a:t>
            </a:r>
            <a:r>
              <a:rPr lang="it-IT" dirty="0" smtClean="0"/>
              <a:t>ecologico, il </a:t>
            </a:r>
            <a:r>
              <a:rPr lang="it-IT" b="1" dirty="0" smtClean="0"/>
              <a:t>giudizio esperto</a:t>
            </a:r>
            <a:r>
              <a:rPr lang="it-IT" dirty="0" smtClean="0"/>
              <a:t>. Tale giudizio tiene </a:t>
            </a:r>
            <a:r>
              <a:rPr lang="it-IT" dirty="0"/>
              <a:t>conto di una visione integrata di tutti </a:t>
            </a:r>
            <a:r>
              <a:rPr lang="it-IT" dirty="0" smtClean="0"/>
              <a:t>degli </a:t>
            </a:r>
            <a:r>
              <a:rPr lang="it-IT" dirty="0"/>
              <a:t>elementi rilevati durante il </a:t>
            </a:r>
            <a:r>
              <a:rPr lang="it-IT" dirty="0" smtClean="0"/>
              <a:t>monitoraggio e della conoscenza storica delle aree .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738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7" name="Titolo 3"/>
          <p:cNvSpPr>
            <a:spLocks noGrp="1"/>
          </p:cNvSpPr>
          <p:nvPr>
            <p:ph idx="1"/>
          </p:nvPr>
        </p:nvSpPr>
        <p:spPr>
          <a:xfrm>
            <a:off x="1691680" y="1700213"/>
            <a:ext cx="5832648" cy="4114800"/>
          </a:xfrm>
        </p:spPr>
        <p:txBody>
          <a:bodyPr/>
          <a:lstStyle/>
          <a:p>
            <a:pPr marL="0" indent="0" algn="ctr">
              <a:buNone/>
            </a:pPr>
            <a:r>
              <a:rPr lang="it-IT" sz="4800" dirty="0" smtClean="0"/>
              <a:t>CORPI IDRICI FIUME ISONZO</a:t>
            </a:r>
            <a:r>
              <a:rPr lang="it-IT" sz="4800" b="1" dirty="0"/>
              <a:t> </a:t>
            </a:r>
            <a:endParaRPr lang="it-IT" sz="4800" b="1" dirty="0" smtClean="0"/>
          </a:p>
          <a:p>
            <a:pPr marL="0" indent="0" algn="ctr">
              <a:buNone/>
            </a:pPr>
            <a:r>
              <a:rPr lang="it-IT" sz="3200" b="1" dirty="0" smtClean="0"/>
              <a:t>06SS4F4; 06SS4F2;</a:t>
            </a:r>
            <a:r>
              <a:rPr lang="it-IT" sz="3200" b="1" dirty="0"/>
              <a:t> </a:t>
            </a:r>
            <a:r>
              <a:rPr lang="it-IT" sz="3200" b="1" dirty="0" smtClean="0"/>
              <a:t>06SS4F3;</a:t>
            </a:r>
            <a:r>
              <a:rPr lang="it-IT" sz="3200" b="1" dirty="0"/>
              <a:t> </a:t>
            </a:r>
            <a:r>
              <a:rPr lang="it-IT" sz="3200" b="1" dirty="0" smtClean="0"/>
              <a:t>06SS4F5;</a:t>
            </a:r>
            <a:r>
              <a:rPr lang="it-IT" sz="3200" b="1" dirty="0"/>
              <a:t> </a:t>
            </a:r>
            <a:r>
              <a:rPr lang="it-IT" sz="3200" b="1" dirty="0" smtClean="0"/>
              <a:t>06SS4F6; </a:t>
            </a:r>
            <a:r>
              <a:rPr lang="it-IT" sz="3200" b="1" dirty="0"/>
              <a:t>06AS5F1</a:t>
            </a:r>
            <a:r>
              <a:rPr lang="it-IT" sz="3200" dirty="0" smtClean="0"/>
              <a:t/>
            </a:r>
            <a:br>
              <a:rPr lang="it-IT" sz="3200" dirty="0" smtClean="0"/>
            </a:br>
            <a:endParaRPr lang="it-IT" sz="32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724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404664"/>
            <a:ext cx="3826768" cy="1354162"/>
          </a:xfrm>
        </p:spPr>
        <p:txBody>
          <a:bodyPr/>
          <a:lstStyle/>
          <a:p>
            <a:pPr algn="r"/>
            <a:r>
              <a:rPr lang="it-IT" sz="2000" dirty="0"/>
              <a:t/>
            </a:r>
            <a:br>
              <a:rPr lang="it-IT" sz="2000" dirty="0"/>
            </a:br>
            <a:r>
              <a:rPr lang="it-IT" b="1" dirty="0" smtClean="0"/>
              <a:t>C.I.06SS4F4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5207750" y="1700213"/>
            <a:ext cx="3250449" cy="4114800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 algn="ctr">
              <a:buNone/>
            </a:pPr>
            <a:r>
              <a:rPr lang="it-IT" sz="1800" i="1" dirty="0" smtClean="0"/>
              <a:t>Dall’entrata </a:t>
            </a:r>
            <a:r>
              <a:rPr lang="it-IT" sz="1800" i="1" dirty="0"/>
              <a:t>in Italia alla passerella di </a:t>
            </a:r>
            <a:r>
              <a:rPr lang="it-IT" sz="1800" i="1" dirty="0" smtClean="0"/>
              <a:t>Straccis</a:t>
            </a:r>
            <a:r>
              <a:rPr lang="it-IT" sz="1800" dirty="0" smtClean="0"/>
              <a:t> </a:t>
            </a:r>
            <a:endParaRPr lang="it-IT" sz="1800" dirty="0"/>
          </a:p>
          <a:p>
            <a:pPr algn="just"/>
            <a:r>
              <a:rPr lang="it-IT" sz="1800" dirty="0"/>
              <a:t>Giudizio esperto BUONO </a:t>
            </a:r>
            <a:r>
              <a:rPr lang="it-IT" sz="1400" dirty="0" smtClean="0"/>
              <a:t>(monitoraggio 2010)</a:t>
            </a:r>
            <a:endParaRPr lang="it-IT" sz="1400" dirty="0"/>
          </a:p>
          <a:p>
            <a:pPr marL="0" indent="0" algn="just">
              <a:buNone/>
            </a:pPr>
            <a:r>
              <a:rPr lang="it-IT" sz="1800" dirty="0"/>
              <a:t> </a:t>
            </a:r>
          </a:p>
          <a:p>
            <a:pPr algn="just"/>
            <a:r>
              <a:rPr lang="it-IT" sz="1800" dirty="0"/>
              <a:t>Il codice </a:t>
            </a:r>
            <a:r>
              <a:rPr lang="it-IT" sz="1800" b="1" dirty="0"/>
              <a:t>06SS4F4</a:t>
            </a:r>
            <a:r>
              <a:rPr lang="it-IT" sz="1800" dirty="0"/>
              <a:t> individua la stazione GO 01 localizzata a valle del ponte del Torrione, localizzazione posta circa 3 </a:t>
            </a:r>
            <a:r>
              <a:rPr lang="it-IT" sz="1800" dirty="0" smtClean="0"/>
              <a:t>Km </a:t>
            </a:r>
            <a:r>
              <a:rPr lang="it-IT" sz="1800" dirty="0"/>
              <a:t>più a valle della stazione storica </a:t>
            </a:r>
            <a:r>
              <a:rPr lang="it-IT" sz="1800" dirty="0" smtClean="0"/>
              <a:t>la GO 013. </a:t>
            </a:r>
            <a:endParaRPr lang="it-IT" sz="1800" dirty="0"/>
          </a:p>
          <a:p>
            <a:endParaRPr lang="it-IT" sz="1800" dirty="0"/>
          </a:p>
        </p:txBody>
      </p:sp>
      <p:pic>
        <p:nvPicPr>
          <p:cNvPr id="1026" name="Picture 2" descr="D:\PRTA bibliografia\NEFiumi_Gorizia_Gigi_COLORA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4176464" cy="61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60648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23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i="1" dirty="0"/>
              <a:t>Dall’entrata in Italia alla passerella di </a:t>
            </a:r>
            <a:r>
              <a:rPr lang="it-IT" i="1" dirty="0" smtClean="0"/>
              <a:t>Straccis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63533266"/>
              </p:ext>
            </p:extLst>
          </p:nvPr>
        </p:nvGraphicFramePr>
        <p:xfrm>
          <a:off x="359531" y="1700808"/>
          <a:ext cx="8712968" cy="864096"/>
        </p:xfrm>
        <a:graphic>
          <a:graphicData uri="http://schemas.openxmlformats.org/presentationml/2006/ole">
            <p:oleObj spid="_x0000_s12311" name="Documento" r:id="rId3" imgW="6200220" imgH="519948" progId="Word.Document.12">
              <p:embed/>
            </p:oleObj>
          </a:graphicData>
        </a:graphic>
      </p:graphicFrame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691276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058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 smtClean="0"/>
              <a:t>C.I.06SS4F2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5207750" y="1700213"/>
            <a:ext cx="3250449" cy="411480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 </a:t>
            </a:r>
          </a:p>
          <a:p>
            <a:endParaRPr lang="it-IT" sz="1800" dirty="0"/>
          </a:p>
        </p:txBody>
      </p:sp>
      <p:pic>
        <p:nvPicPr>
          <p:cNvPr id="1026" name="Picture 2" descr="D:\PRTA bibliografia\NEFiumi_Gorizia_Gigi_COLORA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4176464" cy="61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652120" y="1268760"/>
            <a:ext cx="3312368" cy="34163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1800" i="1" dirty="0"/>
              <a:t>Dalla passerella di Straccis a prima della confluenza del fiume Vipacco</a:t>
            </a:r>
            <a:endParaRPr lang="it-IT" sz="1800" dirty="0"/>
          </a:p>
          <a:p>
            <a:endParaRPr lang="it-IT" dirty="0" smtClean="0"/>
          </a:p>
          <a:p>
            <a:pPr algn="ctr"/>
            <a:r>
              <a:rPr lang="it-IT" sz="1800" dirty="0" smtClean="0"/>
              <a:t>Giudizio </a:t>
            </a:r>
            <a:r>
              <a:rPr lang="it-IT" sz="1800" dirty="0"/>
              <a:t>esperto </a:t>
            </a:r>
            <a:r>
              <a:rPr lang="it-IT" sz="1800" dirty="0" smtClean="0"/>
              <a:t>SUFFICIENTE</a:t>
            </a:r>
            <a:r>
              <a:rPr lang="it-IT" sz="1800" dirty="0"/>
              <a:t> </a:t>
            </a:r>
            <a:endParaRPr lang="it-IT" sz="1800" dirty="0" smtClean="0"/>
          </a:p>
          <a:p>
            <a:pPr algn="ctr"/>
            <a:endParaRPr lang="it-IT" sz="1800" dirty="0"/>
          </a:p>
          <a:p>
            <a:pPr algn="just"/>
            <a:r>
              <a:rPr lang="it-IT" sz="1800" dirty="0" smtClean="0"/>
              <a:t>la </a:t>
            </a:r>
            <a:r>
              <a:rPr lang="it-IT" sz="1800" dirty="0"/>
              <a:t>stazione GO 03 </a:t>
            </a:r>
            <a:r>
              <a:rPr lang="it-IT" sz="1800" dirty="0" smtClean="0"/>
              <a:t>(monitoraggio 2012) individua </a:t>
            </a:r>
            <a:r>
              <a:rPr lang="it-IT" sz="1800" dirty="0"/>
              <a:t>l’impatto dello scarico dell’impianto di depurazione del comune di Gorizia. Il canale </a:t>
            </a:r>
            <a:r>
              <a:rPr lang="it-IT" sz="1800" dirty="0" smtClean="0"/>
              <a:t>di scarico </a:t>
            </a:r>
            <a:r>
              <a:rPr lang="it-IT" sz="1800" dirty="0"/>
              <a:t>è situato a circa 1Km a </a:t>
            </a:r>
            <a:r>
              <a:rPr lang="it-IT" sz="1800" dirty="0" smtClean="0"/>
              <a:t>monte.</a:t>
            </a:r>
            <a:endParaRPr lang="it-IT" sz="18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2307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428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it-IT" sz="2800" i="1" dirty="0"/>
              <a:t>Dalla passerella di Straccis a prima della confluenza del fiume Vipacco</a:t>
            </a:r>
            <a:endParaRPr lang="it-IT" sz="2800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</p:nvPr>
        </p:nvGraphicFramePr>
        <p:xfrm>
          <a:off x="2176462" y="3595688"/>
          <a:ext cx="4791075" cy="323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2535"/>
                <a:gridCol w="808990"/>
                <a:gridCol w="773430"/>
                <a:gridCol w="1167130"/>
                <a:gridCol w="808990"/>
              </a:tblGrid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Indici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ICMi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RQE_IBMR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STAR ICMi+MTS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LIMeco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GO03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ELEVATO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Non rilevato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Moderato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ELEVATO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19458" name="Picture 2" descr="X:\TematicoAnalitico\delzottol\laboratorio isonzo\ISONZO s.nicolò\stazione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56084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65274387"/>
              </p:ext>
            </p:extLst>
          </p:nvPr>
        </p:nvGraphicFramePr>
        <p:xfrm>
          <a:off x="755576" y="1196752"/>
          <a:ext cx="7704856" cy="879153"/>
        </p:xfrm>
        <a:graphic>
          <a:graphicData uri="http://schemas.openxmlformats.org/presentationml/2006/ole">
            <p:oleObj spid="_x0000_s13334" name="Documento" r:id="rId4" imgW="6200220" imgH="519948" progId="Word.Document.12">
              <p:embed/>
            </p:oleObj>
          </a:graphicData>
        </a:graphic>
      </p:graphicFrame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44624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009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7051" y="620688"/>
            <a:ext cx="8244740" cy="1570186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Contributi ARPA-FVG fiumi transfrontalieri</a:t>
            </a:r>
            <a:r>
              <a:rPr lang="it-IT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it-IT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472340" y="1617914"/>
            <a:ext cx="8780180" cy="404333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9pPr>
          </a:lstStyle>
          <a:p>
            <a:pPr algn="l"/>
            <a:endParaRPr lang="it-IT" sz="2000" dirty="0"/>
          </a:p>
          <a:p>
            <a:pPr algn="l"/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MONITORAGGIO ECOLOGICO </a:t>
            </a:r>
            <a:r>
              <a:rPr lang="it-IT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(Isonzo-Vipacco-</a:t>
            </a:r>
            <a:r>
              <a:rPr lang="it-IT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Piumizza</a:t>
            </a:r>
            <a:r>
              <a:rPr lang="it-IT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/>
            <a:r>
              <a:rPr lang="it-IT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Possibile contributo al progetto </a:t>
            </a:r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GOTRAWAMA-WP4 </a:t>
            </a:r>
          </a:p>
          <a:p>
            <a:pPr algn="l"/>
            <a:r>
              <a:rPr lang="it-IT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(Qualità delle </a:t>
            </a:r>
            <a:r>
              <a:rPr lang="it-IT" sz="20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acque superficiali </a:t>
            </a:r>
            <a:r>
              <a:rPr lang="it-IT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delle aree urbane di Gorizia e Nova </a:t>
            </a:r>
            <a:r>
              <a:rPr lang="it-IT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Gorica</a:t>
            </a:r>
            <a:r>
              <a:rPr lang="it-IT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 smtClean="0"/>
          </a:p>
        </p:txBody>
      </p:sp>
      <p:pic>
        <p:nvPicPr>
          <p:cNvPr id="31746" name="Picture 2" descr="D:\PRTA bibliografia\222_1012\IMG_4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2082" y="3693740"/>
            <a:ext cx="3027131" cy="227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D:\PRTA bibliografia\222_1012\IMG_4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4928" y="3692996"/>
            <a:ext cx="2899072" cy="227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X:\TematicoAnalitico\delzottol\PRTA\PRTA 2014\GO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81" y="3693740"/>
            <a:ext cx="3026139" cy="22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2307" y="131743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4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 smtClean="0"/>
              <a:t>C.I.06SS4F3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2382047"/>
            <a:ext cx="7486600" cy="3432965"/>
          </a:xfrm>
          <a:solidFill>
            <a:srgbClr val="92D050"/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1800" i="1" dirty="0" smtClean="0"/>
              <a:t>Dalla </a:t>
            </a:r>
            <a:r>
              <a:rPr lang="it-IT" sz="1800" i="1" dirty="0"/>
              <a:t>confluenza del fiume Vipacco alla traversa di Sagrado </a:t>
            </a:r>
            <a:endParaRPr lang="it-IT" sz="1800" dirty="0"/>
          </a:p>
          <a:p>
            <a:pPr algn="ctr"/>
            <a:r>
              <a:rPr lang="it-IT" sz="1800" dirty="0"/>
              <a:t>Giudizio esperto BUONO </a:t>
            </a:r>
            <a:r>
              <a:rPr lang="it-IT" sz="1800" dirty="0" smtClean="0"/>
              <a:t>(monitoraggio 2010)</a:t>
            </a:r>
          </a:p>
          <a:p>
            <a:endParaRPr lang="it-IT" sz="1800" dirty="0"/>
          </a:p>
          <a:p>
            <a:pPr marL="0" indent="0" algn="just">
              <a:buNone/>
            </a:pPr>
            <a:r>
              <a:rPr lang="it-IT" sz="2000" dirty="0" smtClean="0"/>
              <a:t>Il </a:t>
            </a:r>
            <a:r>
              <a:rPr lang="it-IT" sz="2000" dirty="0"/>
              <a:t>codice </a:t>
            </a:r>
            <a:r>
              <a:rPr lang="it-IT" sz="2000" b="1" dirty="0"/>
              <a:t>06SS4F3</a:t>
            </a:r>
            <a:r>
              <a:rPr lang="it-IT" sz="2000" dirty="0"/>
              <a:t> individua la stazione GO 04 localizzata prima del ponte di Sagrado, di fronte all’ex cava </a:t>
            </a:r>
            <a:r>
              <a:rPr lang="it-IT" sz="2000" dirty="0" err="1"/>
              <a:t>Postir</a:t>
            </a:r>
            <a:r>
              <a:rPr lang="it-IT" sz="2000" dirty="0"/>
              <a:t>. La scelta era stata voluta in quanto permetteva di applicare il metodo di campionamento con l’uso dei substrati artificiali, metodo scelto nel 2010 per siti non guadabili. 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4099" name="Picture 3" descr="D:\PRTA bibliografia\SUD2Fiumi_Gorizia_Gigi_14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64184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44624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70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it-IT" sz="2800" i="1" dirty="0"/>
              <a:t>Dalla confluenza del fiume Vipacco alla traversa di Sagrado </a:t>
            </a:r>
            <a:endParaRPr lang="it-IT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19820372"/>
              </p:ext>
            </p:extLst>
          </p:nvPr>
        </p:nvGraphicFramePr>
        <p:xfrm>
          <a:off x="395536" y="1412776"/>
          <a:ext cx="8280920" cy="792088"/>
        </p:xfrm>
        <a:graphic>
          <a:graphicData uri="http://schemas.openxmlformats.org/presentationml/2006/ole">
            <p:oleObj spid="_x0000_s14357" name="Documento" r:id="rId3" imgW="6200220" imgH="518866" progId="Word.Document.12">
              <p:embed/>
            </p:oleObj>
          </a:graphicData>
        </a:graphic>
      </p:graphicFrame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5328592" cy="348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44624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2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 smtClean="0"/>
              <a:t>C.I.06SS4F3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2996952"/>
            <a:ext cx="7486600" cy="1800200"/>
          </a:xfrm>
        </p:spPr>
        <p:txBody>
          <a:bodyPr/>
          <a:lstStyle/>
          <a:p>
            <a:pPr marL="0" indent="0">
              <a:buNone/>
            </a:pPr>
            <a:r>
              <a:rPr lang="it-IT" sz="1800" i="1" dirty="0"/>
              <a:t>Tra la traversa di Poggio Terza Armata e la passerella di </a:t>
            </a:r>
            <a:r>
              <a:rPr lang="it-IT" sz="1800" i="1" dirty="0" smtClean="0"/>
              <a:t>Gradisca è stata inserita nel monitoraggio 2014 la stazione GO14 </a:t>
            </a:r>
            <a:endParaRPr lang="it-IT" sz="1800" dirty="0"/>
          </a:p>
          <a:p>
            <a:r>
              <a:rPr lang="it-IT" sz="1800" dirty="0"/>
              <a:t>Ad oggi il Giudizio esperto è compreso tra Sufficiente/Buono</a:t>
            </a:r>
          </a:p>
          <a:p>
            <a:endParaRPr lang="it-IT" sz="18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4099" name="Picture 3" descr="D:\PRTA bibliografia\SUD2Fiumi_Gorizia_Gigi_14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564184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74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/>
              <a:t>C.I.06SS4F3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21507" name="Picture 3" descr="X:\PRTA Gorizia\Secca Isonzo 08-12\Secca Isonzo 08-12 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1405" y="2204864"/>
            <a:ext cx="344975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23728" y="11967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i="1" dirty="0"/>
              <a:t>Tra la traversa di Poggio Terza Armata e la passerella di Gradisca 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88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 smtClean="0"/>
              <a:t>C.I. 06SS4F5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63888" y="1124744"/>
            <a:ext cx="5256584" cy="4690269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2000" i="1" dirty="0" smtClean="0"/>
              <a:t>Dalla traversa </a:t>
            </a:r>
            <a:r>
              <a:rPr lang="it-IT" sz="2000" i="1" dirty="0"/>
              <a:t>di Sagrado a Villesse </a:t>
            </a:r>
            <a:endParaRPr lang="it-IT" sz="2000" dirty="0"/>
          </a:p>
          <a:p>
            <a:pPr marL="0" indent="0" algn="ctr">
              <a:buNone/>
            </a:pPr>
            <a:r>
              <a:rPr lang="it-IT" sz="2000" dirty="0"/>
              <a:t>Giudizio esperto </a:t>
            </a:r>
            <a:r>
              <a:rPr lang="it-IT" sz="2000" dirty="0" smtClean="0"/>
              <a:t>SUFFICIENTE</a:t>
            </a:r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pPr algn="just"/>
            <a:r>
              <a:rPr lang="it-IT" sz="2000" dirty="0" smtClean="0"/>
              <a:t>Nel </a:t>
            </a:r>
            <a:r>
              <a:rPr lang="it-IT" sz="2000" dirty="0"/>
              <a:t>corpo idrico </a:t>
            </a:r>
            <a:r>
              <a:rPr lang="it-IT" sz="2000" b="1" dirty="0"/>
              <a:t>06SS4F5</a:t>
            </a:r>
            <a:r>
              <a:rPr lang="it-IT" sz="2000" dirty="0"/>
              <a:t>, nel 2012 è stata individuata e monitorata,  la stazione GO 04bis il giudizio dello stato ecologico sufficiente, non può essere confrontato con  il monitoraggio con substrati artificiale eseguito nel 2010 sulla stazione posta più a monte (GO004) in quanto sono applicate pressioni diverse (traversa, prelievo acqua canale De Dottori, restituzione acqua traversa di Poggio).</a:t>
            </a:r>
          </a:p>
          <a:p>
            <a:endParaRPr lang="it-IT" sz="1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5122" name="Picture 2" descr="D:\PRTA bibliografia\SUDFiumi_Gorizia_Gigi_14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0100"/>
            <a:ext cx="239572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925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634082"/>
          </a:xfrm>
        </p:spPr>
        <p:txBody>
          <a:bodyPr/>
          <a:lstStyle/>
          <a:p>
            <a:r>
              <a:rPr lang="it-IT" sz="2800" i="1" dirty="0" smtClean="0"/>
              <a:t>Dalla traversa </a:t>
            </a:r>
            <a:r>
              <a:rPr lang="it-IT" sz="2800" i="1" dirty="0"/>
              <a:t>di Sagrado a Villesse </a:t>
            </a:r>
            <a:r>
              <a:rPr lang="it-IT" sz="2800" dirty="0" smtClean="0"/>
              <a:t>C.I</a:t>
            </a:r>
            <a:r>
              <a:rPr lang="it-IT" sz="2800" dirty="0"/>
              <a:t>. 06SS4F5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392488" cy="44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68748842"/>
              </p:ext>
            </p:extLst>
          </p:nvPr>
        </p:nvGraphicFramePr>
        <p:xfrm>
          <a:off x="1398588" y="981075"/>
          <a:ext cx="6181725" cy="506413"/>
        </p:xfrm>
        <a:graphic>
          <a:graphicData uri="http://schemas.openxmlformats.org/presentationml/2006/ole">
            <p:oleObj spid="_x0000_s15381" name="Documento" r:id="rId4" imgW="6200220" imgH="519948" progId="Word.Document.12">
              <p:embed/>
            </p:oleObj>
          </a:graphicData>
        </a:graphic>
      </p:graphicFrame>
      <p:pic>
        <p:nvPicPr>
          <p:cNvPr id="10" name="Picture 4" descr="X:\PRTA Gorizia\Secca Isonzo 08-12\Secca IsonzoVillesse 08-12 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6152" y="1556792"/>
            <a:ext cx="43204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44624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011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C.I. </a:t>
            </a:r>
            <a:r>
              <a:rPr lang="it-IT" b="1" dirty="0"/>
              <a:t>06SS4F6</a:t>
            </a:r>
            <a:r>
              <a:rPr lang="it-IT" dirty="0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23928" y="1700213"/>
            <a:ext cx="4534272" cy="2592883"/>
          </a:xfr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/>
          <a:lstStyle/>
          <a:p>
            <a:pPr marL="0" indent="0" algn="ctr">
              <a:buNone/>
            </a:pPr>
            <a:r>
              <a:rPr lang="it-IT" sz="1800" i="1" dirty="0" smtClean="0"/>
              <a:t>Da Villesse alla </a:t>
            </a:r>
            <a:r>
              <a:rPr lang="it-IT" sz="1800" i="1" dirty="0"/>
              <a:t>confluenza del  torrente </a:t>
            </a:r>
            <a:r>
              <a:rPr lang="it-IT" sz="1800" i="1" dirty="0" smtClean="0"/>
              <a:t>Torre</a:t>
            </a:r>
            <a:r>
              <a:rPr lang="it-IT" sz="1800" dirty="0" smtClean="0"/>
              <a:t> </a:t>
            </a:r>
            <a:endParaRPr lang="it-IT" sz="1800" dirty="0"/>
          </a:p>
          <a:p>
            <a:pPr algn="ctr"/>
            <a:endParaRPr lang="it-IT" sz="1800" dirty="0"/>
          </a:p>
          <a:p>
            <a:pPr marL="0" indent="0" algn="ctr">
              <a:buNone/>
            </a:pPr>
            <a:r>
              <a:rPr lang="it-IT" sz="1800" dirty="0"/>
              <a:t>Giudizio </a:t>
            </a:r>
            <a:r>
              <a:rPr lang="it-IT" sz="1800" dirty="0" smtClean="0"/>
              <a:t>esperto CATTIVO</a:t>
            </a:r>
          </a:p>
          <a:p>
            <a:pPr marL="0" indent="0" algn="ctr">
              <a:buNone/>
            </a:pPr>
            <a:endParaRPr lang="it-IT" sz="1800" dirty="0"/>
          </a:p>
          <a:p>
            <a:pPr algn="just"/>
            <a:r>
              <a:rPr lang="it-IT" sz="1800" b="1" dirty="0" smtClean="0"/>
              <a:t>C.I. </a:t>
            </a:r>
            <a:r>
              <a:rPr lang="it-IT" sz="1800" i="1" dirty="0" smtClean="0"/>
              <a:t>tolto </a:t>
            </a:r>
            <a:r>
              <a:rPr lang="it-IT" sz="1800" i="1" dirty="0"/>
              <a:t>dal </a:t>
            </a:r>
            <a:r>
              <a:rPr lang="it-IT" sz="1800" i="1" dirty="0" err="1" smtClean="0"/>
              <a:t>biomonitoraggio</a:t>
            </a:r>
            <a:r>
              <a:rPr lang="it-IT" sz="1800" i="1" dirty="0" smtClean="0"/>
              <a:t> perché il tratto di fiume non è idoneo </a:t>
            </a:r>
            <a:r>
              <a:rPr lang="it-IT" sz="1800" i="1" dirty="0"/>
              <a:t>a sostenere gli ecosistemi acquatici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6146" name="Picture 2" descr="D:\PRTA bibliografia\SUDFiumi_Gorizia_Gigi_14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0100"/>
            <a:ext cx="239572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30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/>
          <a:lstStyle/>
          <a:p>
            <a:r>
              <a:rPr lang="it-IT" sz="2800" i="1" dirty="0"/>
              <a:t>Da Villesse alla confluenza del  torrente Torre</a:t>
            </a:r>
            <a:r>
              <a:rPr lang="it-IT" sz="2800" dirty="0"/>
              <a:t> </a:t>
            </a:r>
            <a:r>
              <a:rPr lang="it-IT" sz="2800" dirty="0" smtClean="0"/>
              <a:t>C.I</a:t>
            </a:r>
            <a:r>
              <a:rPr lang="it-IT" sz="2800" dirty="0"/>
              <a:t>. 06SS4F6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24579" name="Picture 3" descr="X:\PRTA Gorizia\Secca Isonzo 08-12\Secca Isonzo 08-12 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5334" y="2132856"/>
            <a:ext cx="403244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X:\PRTA Gorizia\Secca Isonzo 08-12\Secca Isonzo 08-12 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88843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90337560"/>
              </p:ext>
            </p:extLst>
          </p:nvPr>
        </p:nvGraphicFramePr>
        <p:xfrm>
          <a:off x="1471612" y="1340768"/>
          <a:ext cx="6200775" cy="512763"/>
        </p:xfrm>
        <a:graphic>
          <a:graphicData uri="http://schemas.openxmlformats.org/presentationml/2006/ole">
            <p:oleObj spid="_x0000_s16405" name="Documento" r:id="rId5" imgW="6200220" imgH="512736" progId="Word.Document.12">
              <p:embed/>
            </p:oleObj>
          </a:graphicData>
        </a:graphic>
      </p:graphicFrame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21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C.I. </a:t>
            </a:r>
            <a:r>
              <a:rPr lang="it-IT" b="1" dirty="0"/>
              <a:t>06AS5F1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23928" y="1700213"/>
            <a:ext cx="4968552" cy="2736899"/>
          </a:xfrm>
          <a:solidFill>
            <a:srgbClr val="92D050"/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1800" i="1" dirty="0"/>
              <a:t>Dal torrente Torre alla foce</a:t>
            </a:r>
            <a:r>
              <a:rPr lang="it-IT" sz="1800" dirty="0"/>
              <a:t> </a:t>
            </a:r>
            <a:r>
              <a:rPr lang="it-IT" sz="1800" dirty="0" smtClean="0"/>
              <a:t>(</a:t>
            </a:r>
            <a:r>
              <a:rPr lang="it-IT" sz="1800" i="1" dirty="0" smtClean="0"/>
              <a:t>risalita cuneo salino)</a:t>
            </a:r>
            <a:endParaRPr lang="it-IT" sz="1800" i="1" dirty="0"/>
          </a:p>
          <a:p>
            <a:pPr marL="0" indent="0" algn="ctr">
              <a:buNone/>
            </a:pPr>
            <a:r>
              <a:rPr lang="it-IT" sz="1800" dirty="0"/>
              <a:t>Giudizio BUONO monitorata </a:t>
            </a:r>
            <a:r>
              <a:rPr lang="it-IT" sz="1800" dirty="0" smtClean="0"/>
              <a:t>2010</a:t>
            </a:r>
            <a:endParaRPr lang="it-IT" sz="1800" dirty="0"/>
          </a:p>
          <a:p>
            <a:pPr marL="0" indent="0" algn="ctr">
              <a:buNone/>
            </a:pPr>
            <a:r>
              <a:rPr lang="it-IT" sz="1800" dirty="0"/>
              <a:t> </a:t>
            </a:r>
          </a:p>
          <a:p>
            <a:pPr marL="0" indent="0" algn="just">
              <a:buNone/>
            </a:pPr>
            <a:r>
              <a:rPr lang="it-IT" sz="1800" dirty="0"/>
              <a:t>Il codice </a:t>
            </a:r>
            <a:r>
              <a:rPr lang="it-IT" sz="1800" b="1" dirty="0"/>
              <a:t>06AS5F1 </a:t>
            </a:r>
            <a:r>
              <a:rPr lang="it-IT" sz="1800" dirty="0"/>
              <a:t>individua la stazione GO 02 localizzata a valle del ponte di Pieris.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25602" name="Picture 2" descr="D:\PRTA bibliografia\SOFiumi_Gorizia_Gigi_14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259228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882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i="1" dirty="0"/>
              <a:t>Dal torrente Torre alla foce</a:t>
            </a:r>
            <a:r>
              <a:rPr lang="it-IT" sz="2800" dirty="0"/>
              <a:t> (</a:t>
            </a:r>
            <a:r>
              <a:rPr lang="it-IT" sz="2800" i="1" dirty="0"/>
              <a:t>risalita cuneo salino)</a:t>
            </a:r>
            <a:br>
              <a:rPr lang="it-IT" sz="2800" i="1" dirty="0"/>
            </a:br>
            <a:endParaRPr lang="it-IT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624736" cy="414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51615617"/>
              </p:ext>
            </p:extLst>
          </p:nvPr>
        </p:nvGraphicFramePr>
        <p:xfrm>
          <a:off x="1547664" y="1109687"/>
          <a:ext cx="6200775" cy="519113"/>
        </p:xfrm>
        <a:graphic>
          <a:graphicData uri="http://schemas.openxmlformats.org/presentationml/2006/ole">
            <p:oleObj spid="_x0000_s17429" name="Documento" r:id="rId4" imgW="6200220" imgH="518866" progId="Word.Document.12">
              <p:embed/>
            </p:oleObj>
          </a:graphicData>
        </a:graphic>
      </p:graphicFrame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64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62670"/>
            <a:ext cx="8244740" cy="1570186"/>
          </a:xfrm>
        </p:spPr>
        <p:txBody>
          <a:bodyPr>
            <a:noAutofit/>
          </a:bodyPr>
          <a:lstStyle/>
          <a:p>
            <a:r>
              <a:rPr lang="it-IT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Contributi ARPA-FVG fiumi transfrontalieri</a:t>
            </a:r>
            <a:br>
              <a:rPr lang="it-IT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it-IT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472340" y="1052736"/>
            <a:ext cx="8229600" cy="404333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9pPr>
          </a:lstStyle>
          <a:p>
            <a:pPr algn="l"/>
            <a:endParaRPr lang="it-IT" sz="2000" dirty="0"/>
          </a:p>
          <a:p>
            <a:pPr algn="l"/>
            <a:endParaRPr lang="it-IT" sz="2000" dirty="0"/>
          </a:p>
          <a:p>
            <a:pPr algn="l"/>
            <a:r>
              <a:rPr lang="it-IT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GESTIONE DELLA VARIAZIONE DI PORTATA(Isonzo)</a:t>
            </a:r>
          </a:p>
          <a:p>
            <a:pPr algn="l"/>
            <a:r>
              <a:rPr lang="it-IT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Possibile contributo al progetto </a:t>
            </a:r>
            <a:r>
              <a:rPr lang="it-IT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GOTRAWAMA-WP7 </a:t>
            </a:r>
          </a:p>
          <a:p>
            <a:pPr algn="l"/>
            <a:r>
              <a:rPr lang="it-IT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Linee guida per un sistema transfrontaliero di gestione integrata delle acque </a:t>
            </a:r>
          </a:p>
          <a:p>
            <a:pPr algn="l"/>
            <a:endParaRPr lang="it-IT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140" y="3284984"/>
            <a:ext cx="3137112" cy="273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3666" y="3284984"/>
            <a:ext cx="3050302" cy="287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109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4114800" cy="634082"/>
          </a:xfrm>
        </p:spPr>
        <p:txBody>
          <a:bodyPr/>
          <a:lstStyle/>
          <a:p>
            <a:pPr algn="l"/>
            <a:r>
              <a:rPr lang="it-IT" sz="2400" b="1" dirty="0" smtClean="0"/>
              <a:t>C.I. </a:t>
            </a:r>
            <a:r>
              <a:rPr lang="it-IT" sz="2400" b="1" dirty="0"/>
              <a:t>confluenti nell’Isonzo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0646" y="1909002"/>
            <a:ext cx="8315810" cy="4184294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r>
              <a:rPr lang="it-IT" sz="2400" b="1" dirty="0"/>
              <a:t> </a:t>
            </a:r>
            <a:r>
              <a:rPr lang="it-IT" sz="2400" dirty="0"/>
              <a:t>	</a:t>
            </a:r>
            <a:r>
              <a:rPr lang="it-IT" sz="1800" b="1" dirty="0" smtClean="0"/>
              <a:t>02SS1T41</a:t>
            </a:r>
            <a:r>
              <a:rPr lang="it-IT" sz="1800" dirty="0" smtClean="0"/>
              <a:t> </a:t>
            </a:r>
            <a:r>
              <a:rPr lang="it-IT" sz="1800" i="1" dirty="0"/>
              <a:t>(Torrente </a:t>
            </a:r>
            <a:r>
              <a:rPr lang="it-IT" sz="1800" i="1" dirty="0" err="1"/>
              <a:t>Piumizza</a:t>
            </a:r>
            <a:r>
              <a:rPr lang="it-IT" sz="1800" i="1" dirty="0" smtClean="0"/>
              <a:t>)</a:t>
            </a:r>
            <a:endParaRPr lang="it-IT" sz="1800" dirty="0"/>
          </a:p>
          <a:p>
            <a:r>
              <a:rPr lang="it-IT" sz="1800" dirty="0"/>
              <a:t>Stazione GO08 monitorata 2010 e 2013 </a:t>
            </a:r>
            <a:endParaRPr lang="it-IT" sz="1800" dirty="0" smtClean="0"/>
          </a:p>
          <a:p>
            <a:r>
              <a:rPr lang="it-IT" sz="1800" dirty="0" smtClean="0"/>
              <a:t>Giudizio BUONO</a:t>
            </a:r>
          </a:p>
          <a:p>
            <a:endParaRPr lang="it-IT" sz="1800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38914" name="Picture 2" descr="X:\TematicoAnalitico\delzottol\PRTA\PRTA2013\SCHEDE REGIONE GO anno 2013\222_1012\IMG_4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707" y="2852936"/>
            <a:ext cx="513427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93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4114800" cy="634082"/>
          </a:xfrm>
        </p:spPr>
        <p:txBody>
          <a:bodyPr/>
          <a:lstStyle/>
          <a:p>
            <a:pPr algn="l"/>
            <a:r>
              <a:rPr lang="it-IT" sz="2400" b="1" dirty="0" smtClean="0"/>
              <a:t>C.I. </a:t>
            </a:r>
            <a:r>
              <a:rPr lang="it-IT" sz="2400" b="1" dirty="0"/>
              <a:t>confluenti nell’Isonzo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 bwMode="auto">
          <a:xfrm>
            <a:off x="539552" y="1772816"/>
            <a:ext cx="7848872" cy="403244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sz="1800" dirty="0"/>
              <a:t>	</a:t>
            </a:r>
            <a:r>
              <a:rPr lang="it-IT" sz="1800" b="1" dirty="0" smtClean="0"/>
              <a:t>06SR3F</a:t>
            </a:r>
            <a:r>
              <a:rPr lang="it-IT" sz="1800" dirty="0" smtClean="0"/>
              <a:t> </a:t>
            </a:r>
            <a:r>
              <a:rPr lang="it-IT" sz="1800" i="1" dirty="0" smtClean="0"/>
              <a:t>(Fiume Vipacco)</a:t>
            </a:r>
            <a:endParaRPr lang="it-IT" sz="1800" dirty="0" smtClean="0"/>
          </a:p>
          <a:p>
            <a:r>
              <a:rPr lang="it-IT" sz="1800" dirty="0" smtClean="0"/>
              <a:t>Stazione GO05 </a:t>
            </a:r>
            <a:r>
              <a:rPr lang="it-IT" sz="1800" dirty="0"/>
              <a:t>monitorata 2010 e 2013</a:t>
            </a:r>
            <a:endParaRPr lang="it-IT" sz="1800" dirty="0" smtClean="0"/>
          </a:p>
          <a:p>
            <a:r>
              <a:rPr lang="it-IT" sz="1800" dirty="0" smtClean="0"/>
              <a:t>Giudizio SUFFICIENTE</a:t>
            </a:r>
          </a:p>
          <a:p>
            <a:endParaRPr lang="it-IT" dirty="0"/>
          </a:p>
        </p:txBody>
      </p:sp>
      <p:pic>
        <p:nvPicPr>
          <p:cNvPr id="39938" name="Picture 2" descr="X:\TematicoAnalitico\delzottol\PRTA\PRTA2013\SCHEDE REGIONE GO anno 2013\222_1012\IMG_4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5" y="2636912"/>
            <a:ext cx="3946669" cy="296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848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it-IT" sz="3200" b="1" dirty="0"/>
              <a:t>C.I ricadenti nel bacino del fiume Isonzo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5986" y="476672"/>
            <a:ext cx="7732213" cy="5544616"/>
          </a:xfrm>
          <a:solidFill>
            <a:srgbClr val="FFFF00"/>
          </a:solidFill>
        </p:spPr>
        <p:txBody>
          <a:bodyPr/>
          <a:lstStyle/>
          <a:p>
            <a:pPr marL="457200" lvl="1" indent="0">
              <a:buNone/>
            </a:pPr>
            <a:endParaRPr lang="it-IT" sz="1600" b="1" dirty="0" smtClean="0"/>
          </a:p>
          <a:p>
            <a:pPr marL="457200" lvl="1" indent="0">
              <a:buNone/>
            </a:pPr>
            <a:r>
              <a:rPr lang="it-IT" sz="1600" b="1" dirty="0" smtClean="0"/>
              <a:t>	06SS2F5</a:t>
            </a:r>
            <a:r>
              <a:rPr lang="it-IT" sz="1600" dirty="0" smtClean="0"/>
              <a:t> </a:t>
            </a:r>
            <a:r>
              <a:rPr lang="it-IT" sz="1600" i="1" dirty="0"/>
              <a:t>(Torrente </a:t>
            </a:r>
            <a:r>
              <a:rPr lang="it-IT" sz="1600" i="1" dirty="0" smtClean="0"/>
              <a:t>Versa) Capriva</a:t>
            </a:r>
            <a:r>
              <a:rPr lang="it-IT" sz="1600" dirty="0" smtClean="0"/>
              <a:t> GO12 monitorata2012  </a:t>
            </a:r>
          </a:p>
          <a:p>
            <a:pPr marL="457200" lvl="1" indent="0">
              <a:buNone/>
            </a:pPr>
            <a:r>
              <a:rPr lang="it-IT" sz="1600" dirty="0" smtClean="0"/>
              <a:t>	Giudizio sufficiente</a:t>
            </a:r>
          </a:p>
          <a:p>
            <a:endParaRPr lang="it-IT" sz="1400" dirty="0"/>
          </a:p>
          <a:p>
            <a:pPr marL="0" indent="0">
              <a:buNone/>
            </a:pPr>
            <a:r>
              <a:rPr lang="it-IT" sz="1400" b="1" dirty="0"/>
              <a:t> </a:t>
            </a:r>
            <a:r>
              <a:rPr lang="it-IT" sz="1400" b="1" dirty="0" smtClean="0"/>
              <a:t>      	 02SS1T66</a:t>
            </a:r>
            <a:r>
              <a:rPr lang="it-IT" sz="1400" dirty="0" smtClean="0"/>
              <a:t> </a:t>
            </a:r>
            <a:r>
              <a:rPr lang="it-IT" sz="1400" dirty="0"/>
              <a:t>– </a:t>
            </a:r>
            <a:r>
              <a:rPr lang="it-IT" sz="1400" i="1" dirty="0" smtClean="0"/>
              <a:t>(</a:t>
            </a:r>
            <a:r>
              <a:rPr lang="it-IT" sz="1400" i="1" dirty="0"/>
              <a:t>Torrente Versa)</a:t>
            </a:r>
            <a:r>
              <a:rPr lang="it-IT" sz="1400" dirty="0"/>
              <a:t> </a:t>
            </a:r>
            <a:r>
              <a:rPr lang="it-IT" sz="1400" i="1" dirty="0" err="1" smtClean="0"/>
              <a:t>Preval</a:t>
            </a:r>
            <a:r>
              <a:rPr lang="it-IT" sz="1400" i="1" dirty="0" smtClean="0"/>
              <a:t> Mossa</a:t>
            </a:r>
            <a:r>
              <a:rPr lang="it-IT" sz="1400" dirty="0" smtClean="0"/>
              <a:t> </a:t>
            </a:r>
            <a:r>
              <a:rPr lang="it-IT" sz="1400" dirty="0"/>
              <a:t>GO 09 monitorata </a:t>
            </a:r>
            <a:r>
              <a:rPr lang="it-IT" sz="1400" dirty="0" smtClean="0"/>
              <a:t>2011</a:t>
            </a:r>
          </a:p>
          <a:p>
            <a:pPr marL="0" indent="0">
              <a:buNone/>
            </a:pPr>
            <a:r>
              <a:rPr lang="it-IT" sz="1400" dirty="0" smtClean="0"/>
              <a:t> 	Giudizio sufficiente</a:t>
            </a:r>
          </a:p>
          <a:p>
            <a:pPr marL="0" indent="0">
              <a:buNone/>
            </a:pPr>
            <a:r>
              <a:rPr lang="it-IT" sz="1400" i="1" dirty="0" smtClean="0"/>
              <a:t>	Stazione inclusa nel C.I.</a:t>
            </a:r>
            <a:r>
              <a:rPr lang="it-IT" sz="1400" b="1" dirty="0"/>
              <a:t> </a:t>
            </a:r>
            <a:r>
              <a:rPr lang="it-IT" sz="1400" b="1" dirty="0" smtClean="0"/>
              <a:t>06SS2F5</a:t>
            </a:r>
          </a:p>
          <a:p>
            <a:endParaRPr lang="it-IT" sz="1400" dirty="0"/>
          </a:p>
          <a:p>
            <a:pPr marL="0" indent="0">
              <a:buNone/>
            </a:pPr>
            <a:r>
              <a:rPr lang="it-IT" sz="1400" b="1" dirty="0" smtClean="0"/>
              <a:t>	</a:t>
            </a:r>
            <a:r>
              <a:rPr lang="it-IT" sz="1400" b="1" strike="sngStrike" dirty="0" smtClean="0"/>
              <a:t>06EF7D4</a:t>
            </a:r>
            <a:r>
              <a:rPr lang="it-IT" sz="1400" strike="sngStrike" dirty="0" smtClean="0"/>
              <a:t> –</a:t>
            </a:r>
            <a:r>
              <a:rPr lang="it-IT" sz="1400" i="1" strike="sngStrike" dirty="0" smtClean="0"/>
              <a:t>(</a:t>
            </a:r>
            <a:r>
              <a:rPr lang="it-IT" sz="1400" i="1" strike="sngStrike" dirty="0"/>
              <a:t>Torrente Versa</a:t>
            </a:r>
            <a:r>
              <a:rPr lang="it-IT" sz="1400" i="1" strike="sngStrike" dirty="0" smtClean="0"/>
              <a:t>)</a:t>
            </a:r>
            <a:r>
              <a:rPr lang="it-IT" sz="1400" strike="sngStrike" dirty="0"/>
              <a:t> GO07 </a:t>
            </a:r>
            <a:r>
              <a:rPr lang="it-IT" sz="1400" i="1" strike="sngStrike" dirty="0" smtClean="0"/>
              <a:t>Mariano ponte</a:t>
            </a:r>
            <a:r>
              <a:rPr lang="it-IT" sz="1400" i="1" dirty="0" smtClean="0"/>
              <a:t>  </a:t>
            </a:r>
            <a:r>
              <a:rPr lang="it-IT" sz="1400" dirty="0" smtClean="0"/>
              <a:t>monitorata </a:t>
            </a:r>
            <a:r>
              <a:rPr lang="it-IT" sz="1400" dirty="0"/>
              <a:t>2010 </a:t>
            </a:r>
            <a:endParaRPr lang="it-IT" sz="1400" dirty="0" smtClean="0"/>
          </a:p>
          <a:p>
            <a:pPr marL="457200" lvl="1" indent="0">
              <a:buNone/>
            </a:pPr>
            <a:r>
              <a:rPr lang="it-IT" sz="1000" i="1" dirty="0" smtClean="0"/>
              <a:t>	Stazione tolta dal monitoraggio nel 2012 perché </a:t>
            </a:r>
            <a:r>
              <a:rPr lang="it-IT" sz="1000" i="1" dirty="0"/>
              <a:t> </a:t>
            </a:r>
            <a:r>
              <a:rPr lang="it-IT" sz="1400" i="1" dirty="0" smtClean="0"/>
              <a:t>non idonea a sostenere gli ecosistemi acquatici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2400" i="1" dirty="0"/>
              <a:t> </a:t>
            </a:r>
            <a:r>
              <a:rPr lang="it-IT" sz="2400" i="1" dirty="0" smtClean="0"/>
              <a:t>2012				2011			2010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3139" y="3776523"/>
            <a:ext cx="2083981" cy="22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 descr="X:\TematicoAnalitico\delzottol\PRTA\PRTA2011\versa GO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2348" y="3768696"/>
            <a:ext cx="2637036" cy="22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68695"/>
            <a:ext cx="3050679" cy="228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06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it-IT" sz="3200" b="1" dirty="0"/>
              <a:t>C.I ricadenti nel bacino del fiume Isonzo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196752"/>
            <a:ext cx="7774632" cy="4824536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b="1" dirty="0" smtClean="0"/>
              <a:t>	</a:t>
            </a:r>
            <a:r>
              <a:rPr lang="it-IT" sz="2000" b="1" dirty="0" smtClean="0"/>
              <a:t>06SR3F3</a:t>
            </a:r>
            <a:r>
              <a:rPr lang="it-IT" sz="2000" dirty="0" smtClean="0"/>
              <a:t> </a:t>
            </a:r>
            <a:r>
              <a:rPr lang="it-IT" sz="2000" i="1" dirty="0"/>
              <a:t>(Fiume </a:t>
            </a:r>
            <a:r>
              <a:rPr lang="it-IT" sz="2000" i="1" dirty="0" err="1" smtClean="0"/>
              <a:t>Judrio</a:t>
            </a:r>
            <a:r>
              <a:rPr lang="it-IT" sz="2000" i="1" dirty="0" smtClean="0"/>
              <a:t>)</a:t>
            </a:r>
            <a:r>
              <a:rPr lang="it-IT" sz="2000" dirty="0"/>
              <a:t> </a:t>
            </a:r>
            <a:r>
              <a:rPr lang="it-IT" sz="2000" dirty="0" smtClean="0"/>
              <a:t>Stazione </a:t>
            </a:r>
            <a:r>
              <a:rPr lang="it-IT" sz="2000" dirty="0"/>
              <a:t>GO06 </a:t>
            </a:r>
            <a:r>
              <a:rPr lang="it-IT" sz="2000" dirty="0" smtClean="0"/>
              <a:t>monitorata 2010 e 	2013</a:t>
            </a:r>
            <a:endParaRPr lang="it-IT" sz="2000" dirty="0"/>
          </a:p>
          <a:p>
            <a:pPr marL="0" indent="0">
              <a:buNone/>
            </a:pPr>
            <a:r>
              <a:rPr lang="it-IT" sz="2000" dirty="0" smtClean="0"/>
              <a:t>	Giudizio buono</a:t>
            </a:r>
            <a:endParaRPr lang="it-IT" sz="1400" dirty="0"/>
          </a:p>
          <a:p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37890" name="Picture 2" descr="X:\TematicoAnalitico\delzottol\PRTA\PRTA2013\SCHEDE REGIONE GO anno 2013\222_1012\IMG_4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60848"/>
            <a:ext cx="4944548" cy="370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428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it-IT" sz="3200" b="1" dirty="0"/>
              <a:t>C.I ricadenti nel bacino del fiume Isonzo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196752"/>
            <a:ext cx="7774632" cy="4824536"/>
          </a:xfrm>
          <a:solidFill>
            <a:srgbClr val="FFFF00"/>
          </a:solidFill>
        </p:spPr>
        <p:txBody>
          <a:bodyPr/>
          <a:lstStyle/>
          <a:p>
            <a:endParaRPr lang="it-IT" sz="1400" dirty="0"/>
          </a:p>
          <a:p>
            <a:r>
              <a:rPr lang="it-IT" sz="2000" b="1" dirty="0"/>
              <a:t>06SS2T25</a:t>
            </a:r>
            <a:r>
              <a:rPr lang="it-IT" sz="2000" dirty="0"/>
              <a:t> </a:t>
            </a:r>
            <a:r>
              <a:rPr lang="it-IT" sz="2000" i="1" dirty="0"/>
              <a:t>(Torrente </a:t>
            </a:r>
            <a:r>
              <a:rPr lang="it-IT" sz="2000" i="1" dirty="0" smtClean="0"/>
              <a:t>Reca)</a:t>
            </a:r>
            <a:r>
              <a:rPr lang="it-IT" sz="2000" dirty="0"/>
              <a:t> </a:t>
            </a:r>
            <a:r>
              <a:rPr lang="it-IT" sz="2000" dirty="0" smtClean="0"/>
              <a:t>Stazione </a:t>
            </a:r>
            <a:r>
              <a:rPr lang="it-IT" sz="2000" dirty="0"/>
              <a:t>GO10 monitorata 2011 e 2014</a:t>
            </a:r>
          </a:p>
          <a:p>
            <a:r>
              <a:rPr lang="it-IT" sz="2000" dirty="0"/>
              <a:t>Giudizio </a:t>
            </a:r>
            <a:r>
              <a:rPr lang="it-IT" sz="2000" dirty="0" smtClean="0"/>
              <a:t>sufficiente</a:t>
            </a:r>
          </a:p>
          <a:p>
            <a:endParaRPr lang="it-IT" sz="2000" dirty="0"/>
          </a:p>
          <a:p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36866" name="Picture 2" descr="X:\TematicoAnalitico\delzottol\PRTA\PRTA 2014\reca GO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9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it-IT" sz="3200" b="1" dirty="0"/>
              <a:t>C.I ricadenti nel bacino del fiume Isonzo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196752"/>
            <a:ext cx="7774632" cy="4824536"/>
          </a:xfrm>
          <a:solidFill>
            <a:srgbClr val="FFFF00"/>
          </a:solidFill>
        </p:spPr>
        <p:txBody>
          <a:bodyPr/>
          <a:lstStyle/>
          <a:p>
            <a:endParaRPr lang="it-IT" sz="1400" dirty="0"/>
          </a:p>
          <a:p>
            <a:r>
              <a:rPr lang="it-IT" sz="2000" b="1" dirty="0"/>
              <a:t>06SS2T45</a:t>
            </a:r>
            <a:r>
              <a:rPr lang="it-IT" sz="2000" dirty="0"/>
              <a:t> </a:t>
            </a:r>
            <a:r>
              <a:rPr lang="it-IT" sz="2000" i="1" dirty="0"/>
              <a:t>(Canale </a:t>
            </a:r>
            <a:r>
              <a:rPr lang="it-IT" sz="2000" i="1" dirty="0" err="1" smtClean="0"/>
              <a:t>Fidri</a:t>
            </a:r>
            <a:r>
              <a:rPr lang="it-IT" sz="2000" i="1" dirty="0" smtClean="0"/>
              <a:t>)</a:t>
            </a:r>
            <a:r>
              <a:rPr lang="it-IT" sz="2000" dirty="0" smtClean="0"/>
              <a:t>Stazione </a:t>
            </a:r>
            <a:r>
              <a:rPr lang="it-IT" sz="2000" dirty="0"/>
              <a:t>GO11 monitorata 2012</a:t>
            </a:r>
          </a:p>
          <a:p>
            <a:r>
              <a:rPr lang="it-IT" sz="2000" dirty="0"/>
              <a:t>Giudizio sufficiente</a:t>
            </a:r>
          </a:p>
          <a:p>
            <a:pPr marL="0" indent="0">
              <a:buNone/>
            </a:pPr>
            <a:r>
              <a:rPr lang="it-IT" sz="2400" i="1" dirty="0"/>
              <a:t> 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35842" name="Picture 2" descr="GO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03782"/>
            <a:ext cx="4481314" cy="306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272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268761"/>
            <a:ext cx="3744416" cy="3312368"/>
          </a:xfrm>
        </p:spPr>
        <p:txBody>
          <a:bodyPr>
            <a:normAutofit fontScale="92500"/>
          </a:bodyPr>
          <a:lstStyle/>
          <a:p>
            <a:pPr algn="just"/>
            <a:r>
              <a:rPr lang="it-IT" dirty="0" smtClean="0"/>
              <a:t>La cartina proposta è </a:t>
            </a:r>
            <a:r>
              <a:rPr lang="it-IT" b="1" dirty="0" smtClean="0"/>
              <a:t>qualitativa, si basa su un giudizio esperto </a:t>
            </a:r>
            <a:r>
              <a:rPr lang="it-IT" dirty="0" smtClean="0"/>
              <a:t>che tiene conto delle possibili variabili dinamiche degli ecosistemi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pic>
        <p:nvPicPr>
          <p:cNvPr id="27650" name="Picture 2" descr="F:\Qualità delle acque fiume Isonzo14_10_2014\Fiumi_Gorizia_Gigi_COLORA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837"/>
            <a:ext cx="4725071" cy="628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4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Progetto </a:t>
            </a:r>
            <a:r>
              <a:rPr lang="it-IT" dirty="0" err="1" smtClean="0"/>
              <a:t>Hydrokrast</a:t>
            </a:r>
            <a:r>
              <a:rPr lang="it-IT" dirty="0" smtClean="0"/>
              <a:t> : Caricamento acquiferi carsici 35% </a:t>
            </a:r>
            <a:br>
              <a:rPr lang="it-IT" dirty="0" smtClean="0"/>
            </a:br>
            <a:r>
              <a:rPr lang="it-IT" dirty="0" smtClean="0"/>
              <a:t>Fiume Isonzo(WP7)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Progetto GOTRAWAMA</a:t>
            </a:r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6" y="2060848"/>
            <a:ext cx="9072963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21/04/2015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676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4895850" cy="2120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36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Grazie per l’attenzione!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l-PL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Hvala za vašo pozornost!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000" i="1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2000" i="1" dirty="0" smtClean="0"/>
              <a:t>Luigi del Zotto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2000" i="1" dirty="0" smtClean="0"/>
              <a:t>ARPA FVG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2000" i="1" dirty="0"/>
              <a:t>l</a:t>
            </a:r>
            <a:r>
              <a:rPr lang="it-IT" sz="2000" i="1" dirty="0" smtClean="0"/>
              <a:t>uigi.delzotto@arpa.fvg.it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000" i="1" dirty="0" smtClean="0"/>
          </a:p>
        </p:txBody>
      </p:sp>
      <p:pic>
        <p:nvPicPr>
          <p:cNvPr id="2" name="Picture 4" descr="E0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137275"/>
            <a:ext cx="936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logo_C0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395288" y="0"/>
            <a:ext cx="5470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 smtClean="0">
                <a:solidFill>
                  <a:srgbClr val="FFCC00"/>
                </a:solidFill>
                <a:latin typeface="Trebuchet MS" pitchFamily="34" charset="0"/>
              </a:rPr>
              <a:t>Titolo</a:t>
            </a:r>
            <a:r>
              <a:rPr lang="en-US" altLang="en-US" sz="2800" dirty="0" smtClean="0">
                <a:solidFill>
                  <a:srgbClr val="FFCC00"/>
                </a:solidFill>
                <a:latin typeface="Trebuchet MS" pitchFamily="34" charset="0"/>
              </a:rPr>
              <a:t> </a:t>
            </a:r>
            <a:r>
              <a:rPr lang="en-US" altLang="en-US" sz="2800" dirty="0" err="1" smtClean="0">
                <a:solidFill>
                  <a:srgbClr val="FFCC00"/>
                </a:solidFill>
                <a:latin typeface="Trebuchet MS" pitchFamily="34" charset="0"/>
              </a:rPr>
              <a:t>dell’evento</a:t>
            </a:r>
            <a:r>
              <a:rPr lang="en-US" altLang="en-US" sz="2800" dirty="0" smtClean="0">
                <a:solidFill>
                  <a:srgbClr val="FFCC00"/>
                </a:solidFill>
                <a:latin typeface="Trebuchet MS" pitchFamily="34" charset="0"/>
              </a:rPr>
              <a:t> in </a:t>
            </a:r>
            <a:r>
              <a:rPr lang="en-US" altLang="en-US" sz="2800" dirty="0" err="1" smtClean="0">
                <a:solidFill>
                  <a:srgbClr val="FFCC00"/>
                </a:solidFill>
                <a:latin typeface="Trebuchet MS" pitchFamily="34" charset="0"/>
              </a:rPr>
              <a:t>italiano</a:t>
            </a:r>
            <a:r>
              <a:rPr lang="en-US" altLang="en-US" sz="2800" dirty="0" smtClean="0">
                <a:solidFill>
                  <a:srgbClr val="FFCC00"/>
                </a:solidFill>
                <a:latin typeface="Trebuchet MS" pitchFamily="34" charset="0"/>
              </a:rPr>
              <a:t/>
            </a:r>
            <a:br>
              <a:rPr lang="en-US" altLang="en-US" sz="2800" dirty="0" smtClean="0">
                <a:solidFill>
                  <a:srgbClr val="FFCC00"/>
                </a:solidFill>
                <a:latin typeface="Trebuchet MS" pitchFamily="34" charset="0"/>
              </a:rPr>
            </a:br>
            <a:r>
              <a:rPr lang="it-IT" altLang="en-US" sz="1400" dirty="0" smtClean="0">
                <a:solidFill>
                  <a:srgbClr val="FFFFFF"/>
                </a:solidFill>
                <a:latin typeface="Trebuchet MS" pitchFamily="34" charset="0"/>
              </a:rPr>
              <a:t>Luogo, data dell’intervento</a:t>
            </a:r>
            <a:br>
              <a:rPr lang="it-IT" altLang="en-US" sz="1400" dirty="0" smtClean="0">
                <a:solidFill>
                  <a:srgbClr val="FFFFFF"/>
                </a:solidFill>
                <a:latin typeface="Trebuchet MS" pitchFamily="34" charset="0"/>
              </a:rPr>
            </a:br>
            <a:endParaRPr lang="it-IT" altLang="en-US" sz="1400" dirty="0" smtClean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4102" name="Rectangle 10"/>
          <p:cNvSpPr>
            <a:spLocks noChangeArrowheads="1"/>
          </p:cNvSpPr>
          <p:nvPr/>
        </p:nvSpPr>
        <p:spPr bwMode="auto">
          <a:xfrm>
            <a:off x="250825" y="5310188"/>
            <a:ext cx="45370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800" i="1" smtClean="0">
                <a:solidFill>
                  <a:srgbClr val="000000"/>
                </a:solidFill>
                <a:latin typeface="Trebuchet MS" pitchFamily="34" charset="0"/>
              </a:rPr>
              <a:t>Progetto </a:t>
            </a:r>
            <a:r>
              <a:rPr lang="sl-SI" altLang="en-US" sz="800" i="1" smtClean="0">
                <a:solidFill>
                  <a:srgbClr val="000000"/>
                </a:solidFill>
                <a:latin typeface="Trebuchet MS" pitchFamily="34" charset="0"/>
              </a:rPr>
              <a:t>Gotrawama </a:t>
            </a:r>
            <a:r>
              <a:rPr lang="it-IT" altLang="en-US" sz="800" i="1" smtClean="0">
                <a:solidFill>
                  <a:srgbClr val="000000"/>
                </a:solidFill>
                <a:latin typeface="Trebuchet MS" pitchFamily="34" charset="0"/>
              </a:rPr>
              <a:t>finanziato nell'ambito del Programma per la Cooperazione Transfrontaliera</a:t>
            </a:r>
            <a:r>
              <a:rPr lang="sl-SI" altLang="en-US" sz="800" i="1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it-IT" altLang="en-US" sz="800" i="1" smtClean="0">
                <a:solidFill>
                  <a:srgbClr val="000000"/>
                </a:solidFill>
                <a:latin typeface="Trebuchet MS" pitchFamily="34" charset="0"/>
              </a:rPr>
              <a:t>Italia-Slovenia 2007-2013, dal Fondo europeo di sviluppo regionale e dai fondi nazionali</a:t>
            </a:r>
            <a:r>
              <a:rPr lang="it-IT" altLang="en-US" sz="80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800" i="1" smtClean="0">
                <a:solidFill>
                  <a:srgbClr val="333399"/>
                </a:solidFill>
                <a:latin typeface="Trebuchet MS" pitchFamily="34" charset="0"/>
              </a:rPr>
              <a:t>Projekt </a:t>
            </a:r>
            <a:r>
              <a:rPr lang="sl-SI" altLang="en-US" sz="800" i="1" smtClean="0">
                <a:solidFill>
                  <a:srgbClr val="333399"/>
                </a:solidFill>
                <a:latin typeface="Trebuchet MS" pitchFamily="34" charset="0"/>
              </a:rPr>
              <a:t>Gotrawama </a:t>
            </a:r>
            <a:r>
              <a:rPr lang="it-IT" altLang="en-US" sz="800" i="1" smtClean="0">
                <a:solidFill>
                  <a:srgbClr val="333399"/>
                </a:solidFill>
                <a:latin typeface="Trebuchet MS" pitchFamily="34" charset="0"/>
              </a:rPr>
              <a:t>sofinanciran v okviru Programa čezmejnega sodelovanja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800" i="1" smtClean="0">
                <a:solidFill>
                  <a:srgbClr val="333399"/>
                </a:solidFill>
                <a:latin typeface="Trebuchet MS" pitchFamily="34" charset="0"/>
              </a:rPr>
              <a:t>Slovenija-Italija 2007-2013 iz sredstev Evropskega sklada za regionalni razvoj in nacionalnih sredstev</a:t>
            </a:r>
            <a:r>
              <a:rPr lang="it-IT" altLang="en-US" sz="800" smtClean="0">
                <a:solidFill>
                  <a:srgbClr val="333399"/>
                </a:solidFill>
                <a:latin typeface="Trebuchet MS" pitchFamily="34" charset="0"/>
              </a:rPr>
              <a:t> </a:t>
            </a:r>
          </a:p>
        </p:txBody>
      </p:sp>
      <p:pic>
        <p:nvPicPr>
          <p:cNvPr id="410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08725"/>
            <a:ext cx="3587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14"/>
          <p:cNvSpPr txBox="1">
            <a:spLocks noChangeArrowheads="1"/>
          </p:cNvSpPr>
          <p:nvPr/>
        </p:nvSpPr>
        <p:spPr bwMode="auto">
          <a:xfrm>
            <a:off x="755650" y="6308725"/>
            <a:ext cx="1341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800" b="1" smtClean="0">
                <a:solidFill>
                  <a:srgbClr val="000000"/>
                </a:solidFill>
                <a:latin typeface="Trebuchet MS" pitchFamily="34" charset="0"/>
              </a:rPr>
              <a:t>Ministero dell'Economia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800" b="1" smtClean="0">
                <a:solidFill>
                  <a:srgbClr val="000000"/>
                </a:solidFill>
                <a:latin typeface="Trebuchet MS" pitchFamily="34" charset="0"/>
              </a:rPr>
              <a:t>e delle Finanze</a:t>
            </a:r>
            <a:endParaRPr lang="it-IT" altLang="en-US" sz="1800" smtClean="0">
              <a:solidFill>
                <a:srgbClr val="000000"/>
              </a:solidFill>
            </a:endParaRPr>
          </a:p>
        </p:txBody>
      </p:sp>
      <p:sp>
        <p:nvSpPr>
          <p:cNvPr id="4105" name="Rectangle 16"/>
          <p:cNvSpPr>
            <a:spLocks noChangeArrowheads="1"/>
          </p:cNvSpPr>
          <p:nvPr/>
        </p:nvSpPr>
        <p:spPr bwMode="auto">
          <a:xfrm>
            <a:off x="0" y="5157788"/>
            <a:ext cx="5724525" cy="714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4107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5063" y="6308725"/>
            <a:ext cx="1951037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3950" y="62992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363" y="4456113"/>
            <a:ext cx="3074987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60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50702"/>
            <a:ext cx="8244740" cy="1570186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Attività di ARPA-FVG (stakeholder) progetto </a:t>
            </a:r>
            <a:r>
              <a:rPr lang="it-IT" dirty="0">
                <a:solidFill>
                  <a:srgbClr val="FF0000"/>
                </a:solidFill>
              </a:rPr>
              <a:t>GOTRAWAMA-WP3 </a:t>
            </a:r>
            <a:br>
              <a:rPr lang="it-IT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>
          <a:xfrm>
            <a:off x="3100447" y="6309320"/>
            <a:ext cx="2895600" cy="365125"/>
          </a:xfrm>
        </p:spPr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472340" y="1617914"/>
            <a:ext cx="8229600" cy="404333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9pPr>
          </a:lstStyle>
          <a:p>
            <a:pPr algn="l"/>
            <a:endParaRPr lang="it-IT" sz="2000" dirty="0"/>
          </a:p>
          <a:p>
            <a:pPr algn="l"/>
            <a:endParaRPr lang="it-IT" sz="2000" u="sng" dirty="0"/>
          </a:p>
          <a:p>
            <a:pPr algn="l"/>
            <a:r>
              <a:rPr lang="it-IT" sz="2000" dirty="0" smtClean="0"/>
              <a:t>Partecipazione di ARPA-FVG con attività di prelievi ed analisi  Bacino del Corno</a:t>
            </a:r>
            <a:endParaRPr lang="it-IT" sz="2000" dirty="0"/>
          </a:p>
          <a:p>
            <a:pPr algn="l"/>
            <a:r>
              <a:rPr lang="it-IT" sz="3600" dirty="0"/>
              <a:t>A</a:t>
            </a:r>
            <a:r>
              <a:rPr lang="it-IT" sz="3600" dirty="0" smtClean="0"/>
              <a:t>nno 2012.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698805"/>
            <a:ext cx="2954965" cy="221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4468" y="3692855"/>
            <a:ext cx="3025344" cy="227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60" y="3698805"/>
            <a:ext cx="2955036" cy="221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222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433051" y="1643877"/>
            <a:ext cx="8229600" cy="404333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9pPr>
          </a:lstStyle>
          <a:p>
            <a:pPr algn="l"/>
            <a:endParaRPr lang="it-IT" sz="2000" dirty="0"/>
          </a:p>
          <a:p>
            <a:pPr algn="l"/>
            <a:endParaRPr lang="it-IT" sz="2000" u="sng" dirty="0"/>
          </a:p>
          <a:p>
            <a:pPr algn="l"/>
            <a:r>
              <a:rPr lang="it-IT" sz="2000" dirty="0"/>
              <a:t>Partecipazione di ARPA-FVG con attività di prelievi ed analisi  al progetto GOTRAWAMA-WP3 Bacino del Corno</a:t>
            </a:r>
          </a:p>
          <a:p>
            <a:pPr algn="l"/>
            <a:r>
              <a:rPr lang="it-IT" sz="2000" dirty="0" smtClean="0"/>
              <a:t>progetto GOTRAWAMA-WP3 Bacini del Corno</a:t>
            </a:r>
            <a:endParaRPr lang="it-IT" sz="2000" dirty="0"/>
          </a:p>
          <a:p>
            <a:pPr algn="l"/>
            <a:r>
              <a:rPr lang="it-IT" sz="3600" dirty="0" smtClean="0"/>
              <a:t>Anno 2013.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31623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61048"/>
            <a:ext cx="31337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457200" y="562670"/>
            <a:ext cx="8244740" cy="157018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Attività di ARPA-FVG (stakeholder) progetto GOTRAWAMA-WP3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79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Torrente Corno Comune di Gorizia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5A9B-AD7A-4E68-9DDF-1FE1C537F806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19458" name="Picture 2" descr="sopralluoigo valletta del corno lato a monte 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64206"/>
            <a:ext cx="3913391" cy="292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sopralluogo corno studenti 160212 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63" y="3887193"/>
            <a:ext cx="30289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sopralluogo corno studenti 160212 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63" y="1206541"/>
            <a:ext cx="30289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38163" y="3452799"/>
            <a:ext cx="3891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Torrente Corno presso vicolo del Guado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38163" y="6219325"/>
            <a:ext cx="526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Torrente Corno </a:t>
            </a:r>
            <a:r>
              <a:rPr lang="it-IT" dirty="0" smtClean="0"/>
              <a:t>prima della confluenza al fiume Isonzo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3851920" y="4509120"/>
            <a:ext cx="5090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Torrente Corno  </a:t>
            </a:r>
            <a:r>
              <a:rPr lang="it-IT" dirty="0" smtClean="0"/>
              <a:t>paratoia di convogliamento </a:t>
            </a:r>
          </a:p>
          <a:p>
            <a:r>
              <a:rPr lang="it-IT" dirty="0" smtClean="0"/>
              <a:t>nel collettore fognario del Comune di Gorizia 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22181" cy="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90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44740" cy="1570186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Attività di ARPA-FVG (stakeholder) progetto GOTRAWAMA-WP3</a:t>
            </a:r>
            <a:r>
              <a:rPr lang="it-IT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21/04/2015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Progetto GOTRAWAMA</a:t>
            </a:r>
            <a:endParaRPr lang="en-US"/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472340" y="1617914"/>
            <a:ext cx="8229600" cy="404333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9pPr>
          </a:lstStyle>
          <a:p>
            <a:pPr algn="l"/>
            <a:r>
              <a:rPr lang="it-IT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NUTRIENTI E INDICI DI CONTAMINAZIONE FECALE (Corno)</a:t>
            </a:r>
          </a:p>
          <a:p>
            <a:pPr algn="l"/>
            <a:r>
              <a:rPr lang="it-IT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Partecipazione di ARPA-FVG con attività di prelievi ed analisi  al progetto </a:t>
            </a:r>
            <a:r>
              <a:rPr lang="it-IT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GOTRAWAMA-WP3</a:t>
            </a:r>
            <a:r>
              <a:rPr lang="it-IT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Bacini del Corno e </a:t>
            </a:r>
            <a:r>
              <a:rPr lang="it-IT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Vertoibizza</a:t>
            </a:r>
            <a:endParaRPr lang="it-IT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anni 2012-2013.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340" y="3193094"/>
            <a:ext cx="4089530" cy="272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4315" y="44624"/>
            <a:ext cx="1622181" cy="416937"/>
          </a:xfrm>
          <a:prstGeom prst="rect">
            <a:avLst/>
          </a:prstGeom>
        </p:spPr>
      </p:pic>
      <p:pic>
        <p:nvPicPr>
          <p:cNvPr id="18434" name="Picture 2" descr="sopralluoigo valletta del corno lato a monte 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2091" y="3167694"/>
            <a:ext cx="3706333" cy="277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944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2465</TotalTime>
  <Words>1998</Words>
  <Application>Microsoft Office PowerPoint</Application>
  <PresentationFormat>Presentazione su schermo (4:3)</PresentationFormat>
  <Paragraphs>443</Paragraphs>
  <Slides>58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2" baseType="lpstr">
      <vt:lpstr>Tema di Office</vt:lpstr>
      <vt:lpstr>Struttura predefinita</vt:lpstr>
      <vt:lpstr>1_Struttura predefinita</vt:lpstr>
      <vt:lpstr>Documento</vt:lpstr>
      <vt:lpstr>Diapositiva 1</vt:lpstr>
      <vt:lpstr>Argomenti</vt:lpstr>
      <vt:lpstr>Diapositiva 3</vt:lpstr>
      <vt:lpstr>Contributi ARPA-FVG fiumi transfrontalieri </vt:lpstr>
      <vt:lpstr>Contributi ARPA-FVG fiumi transfrontalieri </vt:lpstr>
      <vt:lpstr>Attività di ARPA-FVG (stakeholder) progetto GOTRAWAMA-WP3  </vt:lpstr>
      <vt:lpstr>Attività di ARPA-FVG (stakeholder) progetto GOTRAWAMA-WP3</vt:lpstr>
      <vt:lpstr>Torrente Corno Comune di Gorizia</vt:lpstr>
      <vt:lpstr>Attività di ARPA-FVG (stakeholder) progetto GOTRAWAMA-WP3 </vt:lpstr>
      <vt:lpstr>Attività di ARPA-FVG (stakeholder) progetto GOTRAWAMA-WP3 </vt:lpstr>
      <vt:lpstr>Attività di ARPA-FVG (stakeholder) progetto GOTRAWAMA-WP3</vt:lpstr>
      <vt:lpstr>Direttiva 2000/60/CE </vt:lpstr>
      <vt:lpstr>Obiettivi della Direttiva 2000/60/CE : </vt:lpstr>
      <vt:lpstr>Obiettivi della Direttiva 2000/60/CE: </vt:lpstr>
      <vt:lpstr>Direttiva 2000/60/CE</vt:lpstr>
      <vt:lpstr>IERI</vt:lpstr>
      <vt:lpstr>OGGI: STATO ECOLOGICO </vt:lpstr>
      <vt:lpstr>STATO ECOLOGICO</vt:lpstr>
      <vt:lpstr>ECOSISTEMI FLUVIALI (WP4) </vt:lpstr>
      <vt:lpstr>ECOSISTEMI FLUVIALI (WP4)</vt:lpstr>
      <vt:lpstr>Diapositiva 21</vt:lpstr>
      <vt:lpstr>ANALISI DELLO STATO ECOLOGICO (WP4)</vt:lpstr>
      <vt:lpstr>Diapositiva 23</vt:lpstr>
      <vt:lpstr>Diapositiva 24</vt:lpstr>
      <vt:lpstr>ANALISI DELLO STATO ECOLOGICO (WP4)</vt:lpstr>
      <vt:lpstr>ANALISI DELLO STATO ECOLOGICO (WP4)</vt:lpstr>
      <vt:lpstr>ANALISI DELLO STATO ECOLOGICO (WP4)</vt:lpstr>
      <vt:lpstr>PESCI E AMBIENTE FLUVIALE (WP4-WP7)</vt:lpstr>
      <vt:lpstr>Macroinvertebrati: Indice STAR ICmi</vt:lpstr>
      <vt:lpstr>Diatomee: Indice ICMi</vt:lpstr>
      <vt:lpstr>Indice macrofite acquatiche: IBMR</vt:lpstr>
      <vt:lpstr>Indice chimico: LIMeco</vt:lpstr>
      <vt:lpstr>Stato Ecologico Corpi Idrici Provincia di Gorizia (WP4-WP7) </vt:lpstr>
      <vt:lpstr>Giudizio Esperto</vt:lpstr>
      <vt:lpstr>Diapositiva 35</vt:lpstr>
      <vt:lpstr> C.I.06SS4F4</vt:lpstr>
      <vt:lpstr>Dall’entrata in Italia alla passerella di Straccis</vt:lpstr>
      <vt:lpstr>C.I.06SS4F2</vt:lpstr>
      <vt:lpstr>Dalla passerella di Straccis a prima della confluenza del fiume Vipacco</vt:lpstr>
      <vt:lpstr>C.I.06SS4F3</vt:lpstr>
      <vt:lpstr>Dalla confluenza del fiume Vipacco alla traversa di Sagrado </vt:lpstr>
      <vt:lpstr>C.I.06SS4F3</vt:lpstr>
      <vt:lpstr>C.I.06SS4F3</vt:lpstr>
      <vt:lpstr>C.I. 06SS4F5</vt:lpstr>
      <vt:lpstr>Dalla traversa di Sagrado a Villesse C.I. 06SS4F5</vt:lpstr>
      <vt:lpstr>C.I. 06SS4F6 </vt:lpstr>
      <vt:lpstr>Da Villesse alla confluenza del  torrente Torre C.I. 06SS4F6 </vt:lpstr>
      <vt:lpstr>C.I. 06AS5F1</vt:lpstr>
      <vt:lpstr>Dal torrente Torre alla foce (risalita cuneo salino) </vt:lpstr>
      <vt:lpstr>C.I. confluenti nell’Isonzo</vt:lpstr>
      <vt:lpstr>C.I. confluenti nell’Isonzo</vt:lpstr>
      <vt:lpstr>C.I ricadenti nel bacino del fiume Isonzo  </vt:lpstr>
      <vt:lpstr>C.I ricadenti nel bacino del fiume Isonzo  </vt:lpstr>
      <vt:lpstr>C.I ricadenti nel bacino del fiume Isonzo  </vt:lpstr>
      <vt:lpstr>C.I ricadenti nel bacino del fiume Isonzo  </vt:lpstr>
      <vt:lpstr>Diapositiva 56</vt:lpstr>
      <vt:lpstr>Progetto Hydrokrast : Caricamento acquiferi carsici 35%  Fiume Isonzo(WP7)</vt:lpstr>
      <vt:lpstr>Diapositiva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TLC</dc:creator>
  <cp:lastModifiedBy>FM nuovo</cp:lastModifiedBy>
  <cp:revision>123</cp:revision>
  <cp:lastPrinted>2015-01-23T08:26:10Z</cp:lastPrinted>
  <dcterms:created xsi:type="dcterms:W3CDTF">2015-01-12T13:30:35Z</dcterms:created>
  <dcterms:modified xsi:type="dcterms:W3CDTF">2015-04-15T15:34:17Z</dcterms:modified>
</cp:coreProperties>
</file>