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6" r:id="rId4"/>
    <p:sldId id="278" r:id="rId5"/>
    <p:sldId id="277" r:id="rId6"/>
    <p:sldId id="279" r:id="rId7"/>
    <p:sldId id="280" r:id="rId8"/>
    <p:sldId id="258" r:id="rId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CC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79" autoAdjust="0"/>
    <p:restoredTop sz="94660" autoAdjust="0"/>
  </p:normalViewPr>
  <p:slideViewPr>
    <p:cSldViewPr>
      <p:cViewPr>
        <p:scale>
          <a:sx n="100" d="100"/>
          <a:sy n="100" d="100"/>
        </p:scale>
        <p:origin x="-1692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CA57C-AFD5-4D4F-A02D-EA8FF85709CE}" type="datetimeFigureOut">
              <a:rPr lang="sl-SI" smtClean="0"/>
              <a:pPr/>
              <a:t>13.4.2015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39D94-BA27-4E7B-9742-6CB24FC6036C}" type="slidenum">
              <a:rPr lang="sl-SI" smtClean="0"/>
              <a:pPr/>
              <a:t>‹N›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320812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192202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78029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78029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78029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78029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78029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78029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9D94-BA27-4E7B-9742-6CB24FC6036C}" type="slidenum">
              <a:rPr lang="sl-SI" smtClean="0"/>
              <a:pPr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822500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933B9-E2DE-4C80-B033-8DC28B6A8A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7241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4B424-4B6F-457F-9EDC-0DEF72643B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4020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985DE-F048-4086-8AE2-6FFA48E33A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2917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8A15D-A3EF-4A82-8063-1712F1B45C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919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261C6-A1DC-42B5-A304-FCCA114849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0833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666C5-B323-4746-97FE-83BBB3288B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6179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96A98-D97F-4517-9811-AF14709868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39063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D4BAA-0FEA-4F61-81C4-D8E6731D2B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316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C02EB-AC7A-446B-8799-917BD6F2D7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2216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B63B4-2937-46CA-A0A2-A58163FC55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22744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87619-A7AD-4243-9CB9-6B8854748F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0315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1E0F-9DBB-43A8-B931-83811AEB60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96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29BF0D7-D788-4D5D-9C32-A6F82217E8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http/www.vik-ng.si/" TargetMode="External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hyperlink" Target="http://www.irisacqua.it/" TargetMode="Externa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6230" y="1052736"/>
            <a:ext cx="5470525" cy="1470025"/>
          </a:xfrm>
        </p:spPr>
        <p:txBody>
          <a:bodyPr/>
          <a:lstStyle/>
          <a:p>
            <a:pPr algn="l" eaLnBrk="1" hangingPunct="1"/>
            <a:r>
              <a:rPr lang="sl-SI" sz="3200" dirty="0" err="1" smtClean="0">
                <a:solidFill>
                  <a:schemeClr val="bg1"/>
                </a:solidFill>
                <a:latin typeface="Times New Roman" pitchFamily="18" charset="0"/>
              </a:rPr>
              <a:t>Gotrawama</a:t>
            </a:r>
            <a:r>
              <a:rPr lang="sl-SI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br>
              <a:rPr lang="sl-SI" sz="2800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it-IT" sz="1800" dirty="0">
                <a:solidFill>
                  <a:schemeClr val="bg1"/>
                </a:solidFill>
                <a:latin typeface="Times New Roman" pitchFamily="18" charset="0"/>
              </a:rPr>
              <a:t>Gestione delle acque transfrontaliere </a:t>
            </a:r>
            <a:r>
              <a:rPr lang="it-IT" sz="1800" dirty="0" smtClean="0">
                <a:solidFill>
                  <a:schemeClr val="bg1"/>
                </a:solidFill>
                <a:latin typeface="Times New Roman" pitchFamily="18" charset="0"/>
              </a:rPr>
              <a:t>delle aree </a:t>
            </a:r>
            <a:r>
              <a:rPr lang="it-IT" sz="1800" dirty="0">
                <a:solidFill>
                  <a:schemeClr val="bg1"/>
                </a:solidFill>
                <a:latin typeface="Times New Roman" pitchFamily="18" charset="0"/>
              </a:rPr>
              <a:t>urbane</a:t>
            </a:r>
            <a:r>
              <a:rPr lang="sl-SI" sz="18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it-IT" sz="1800" dirty="0">
                <a:solidFill>
                  <a:schemeClr val="bg1"/>
                </a:solidFill>
                <a:latin typeface="Times New Roman" pitchFamily="18" charset="0"/>
              </a:rPr>
              <a:t>di Gorizia e Nova </a:t>
            </a:r>
            <a:r>
              <a:rPr lang="it-IT" sz="1800" dirty="0" err="1">
                <a:solidFill>
                  <a:schemeClr val="bg1"/>
                </a:solidFill>
                <a:latin typeface="Times New Roman" pitchFamily="18" charset="0"/>
              </a:rPr>
              <a:t>Gorica</a:t>
            </a:r>
            <a:r>
              <a:rPr lang="it-IT" sz="2800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/>
            </a:r>
            <a:br>
              <a:rPr lang="it-IT" sz="2800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sl-SI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it-IT" sz="1600" dirty="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780928"/>
            <a:ext cx="5410200" cy="2409056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it-IT" sz="2000" dirty="0">
                <a:solidFill>
                  <a:srgbClr val="FFCC00"/>
                </a:solidFill>
                <a:latin typeface="Trebuchet MS" pitchFamily="34" charset="0"/>
              </a:rPr>
              <a:t>ACQUE REFLUE DELLE AREE URBANE DI </a:t>
            </a:r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FFCC00"/>
                </a:solidFill>
                <a:latin typeface="Trebuchet MS" pitchFamily="34" charset="0"/>
              </a:rPr>
              <a:t>GORIZIA </a:t>
            </a:r>
            <a:r>
              <a:rPr lang="it-IT" sz="2000" dirty="0">
                <a:solidFill>
                  <a:srgbClr val="FFCC00"/>
                </a:solidFill>
                <a:latin typeface="Trebuchet MS" pitchFamily="34" charset="0"/>
              </a:rPr>
              <a:t>E NOVA GORICA</a:t>
            </a:r>
            <a:endParaRPr lang="it-IT" sz="2000" dirty="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endParaRPr lang="sl-SI" sz="1000" dirty="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3076" name="Picture 4" descr="logo_C01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77272"/>
            <a:ext cx="2178050" cy="3825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</p:pic>
      <p:pic>
        <p:nvPicPr>
          <p:cNvPr id="9" name="Slika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1493" y="5877273"/>
            <a:ext cx="2016224" cy="382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0" y="5589240"/>
            <a:ext cx="91440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-28575" y="931193"/>
            <a:ext cx="4038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sl-SI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0" y="152400"/>
            <a:ext cx="9144000" cy="97234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WP 6 –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Acque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reflue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delle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aree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urbane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Gorizia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e Nova Gorica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6.1 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Possibilita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´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utilizzo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dele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acque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depurate</a:t>
            </a:r>
            <a:endParaRPr lang="sl-SI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216147" y="1299035"/>
            <a:ext cx="8641085" cy="436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7030A0"/>
                </a:solidFill>
                <a:latin typeface="Trebuchet MS" pitchFamily="34" charset="0"/>
              </a:rPr>
              <a:t>Le </a:t>
            </a:r>
            <a:r>
              <a:rPr lang="it-IT" sz="1600" i="1" dirty="0">
                <a:solidFill>
                  <a:srgbClr val="7030A0"/>
                </a:solidFill>
                <a:latin typeface="Trebuchet MS" pitchFamily="34" charset="0"/>
              </a:rPr>
              <a:t>possibilità più valide dal punto di vista economico sono:</a:t>
            </a:r>
            <a:endParaRPr lang="sl-SI" sz="1600" i="1" dirty="0">
              <a:solidFill>
                <a:srgbClr val="7030A0"/>
              </a:solidFill>
              <a:latin typeface="Trebuchet MS" pitchFamily="34" charset="0"/>
            </a:endParaRPr>
          </a:p>
          <a:p>
            <a:endParaRPr lang="sl-SI" sz="800" i="1" dirty="0">
              <a:latin typeface="Trebuchet MS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i="1" dirty="0" smtClean="0">
                <a:latin typeface="Trebuchet MS" pitchFamily="34" charset="0"/>
              </a:rPr>
              <a:t>I </a:t>
            </a:r>
            <a:r>
              <a:rPr lang="it-IT" sz="1400" i="1" dirty="0">
                <a:latin typeface="Trebuchet MS" pitchFamily="34" charset="0"/>
              </a:rPr>
              <a:t>piccoli depuratori possono fornire </a:t>
            </a:r>
            <a:r>
              <a:rPr lang="it-IT" sz="1400" i="1" dirty="0">
                <a:solidFill>
                  <a:srgbClr val="7030A0"/>
                </a:solidFill>
                <a:latin typeface="Trebuchet MS" pitchFamily="34" charset="0"/>
              </a:rPr>
              <a:t>fonti alternative di approvvigionamento </a:t>
            </a:r>
            <a:r>
              <a:rPr lang="it-IT" sz="1400" i="1" dirty="0">
                <a:latin typeface="Trebuchet MS" pitchFamily="34" charset="0"/>
              </a:rPr>
              <a:t>per l’acqua degli impianti </a:t>
            </a:r>
            <a:r>
              <a:rPr lang="it-IT" sz="1400" i="1" dirty="0" smtClean="0">
                <a:latin typeface="Trebuchet MS" pitchFamily="34" charset="0"/>
              </a:rPr>
              <a:t>antincendio</a:t>
            </a:r>
            <a:r>
              <a:rPr lang="sl-SI" sz="1400" dirty="0"/>
              <a:t>.</a:t>
            </a:r>
            <a:endParaRPr lang="sl-SI" sz="1400" i="1" dirty="0">
              <a:latin typeface="Trebuchet MS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i="1" dirty="0">
                <a:solidFill>
                  <a:srgbClr val="7030A0"/>
                </a:solidFill>
                <a:latin typeface="Trebuchet MS" pitchFamily="34" charset="0"/>
              </a:rPr>
              <a:t>Miglioramento dell’habitat acquatico del torrente Vrtojbica </a:t>
            </a:r>
            <a:r>
              <a:rPr lang="it-IT" sz="1400" i="1" dirty="0">
                <a:latin typeface="Trebuchet MS" pitchFamily="34" charset="0"/>
              </a:rPr>
              <a:t>tramite l’utilizzo delle acque reflue trattate provenienti dal progettato impianto centrale.</a:t>
            </a:r>
            <a:endParaRPr lang="sl-SI" sz="1400" i="1" dirty="0">
              <a:latin typeface="Trebuchet MS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i="1" dirty="0">
                <a:solidFill>
                  <a:srgbClr val="7030A0"/>
                </a:solidFill>
                <a:latin typeface="Trebuchet MS" pitchFamily="34" charset="0"/>
              </a:rPr>
              <a:t>Rifornimento dei serbatoi di veicoli "Canal Jet", </a:t>
            </a:r>
            <a:r>
              <a:rPr lang="it-IT" sz="1400" i="1" dirty="0">
                <a:latin typeface="Trebuchet MS" pitchFamily="34" charset="0"/>
              </a:rPr>
              <a:t>veicoli per la pulizia di superfici stradali e veicoli per l'irrigazione di parchi e giardini.</a:t>
            </a:r>
            <a:endParaRPr lang="sl-SI" sz="1400" i="1" dirty="0">
              <a:latin typeface="Trebuchet MS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i="1" dirty="0">
                <a:solidFill>
                  <a:srgbClr val="7030A0"/>
                </a:solidFill>
                <a:latin typeface="Trebuchet MS" pitchFamily="34" charset="0"/>
              </a:rPr>
              <a:t>Esperimento pilota per l'inserimento delle acque reflue trattate nel sistema di irrigazione </a:t>
            </a:r>
            <a:r>
              <a:rPr lang="it-IT" sz="1400" i="1" dirty="0">
                <a:latin typeface="Trebuchet MS" pitchFamily="34" charset="0"/>
              </a:rPr>
              <a:t>che rifornisce i vicini terreni (distanza di </a:t>
            </a:r>
            <a:r>
              <a:rPr lang="it-IT" sz="1400" i="1" dirty="0" err="1">
                <a:latin typeface="Trebuchet MS" pitchFamily="34" charset="0"/>
              </a:rPr>
              <a:t>ca</a:t>
            </a:r>
            <a:r>
              <a:rPr lang="it-IT" sz="1400" i="1" dirty="0">
                <a:latin typeface="Trebuchet MS" pitchFamily="34" charset="0"/>
              </a:rPr>
              <a:t>. 100 m) di proprietà del Fondo dei terreni agricoli (</a:t>
            </a:r>
            <a:r>
              <a:rPr lang="it-IT" sz="1400" i="1" dirty="0" err="1">
                <a:latin typeface="Trebuchet MS" pitchFamily="34" charset="0"/>
              </a:rPr>
              <a:t>Sklad</a:t>
            </a:r>
            <a:r>
              <a:rPr lang="it-IT" sz="1400" i="1" dirty="0">
                <a:latin typeface="Trebuchet MS" pitchFamily="34" charset="0"/>
              </a:rPr>
              <a:t> </a:t>
            </a:r>
            <a:r>
              <a:rPr lang="it-IT" sz="1400" i="1" dirty="0" err="1">
                <a:latin typeface="Trebuchet MS" pitchFamily="34" charset="0"/>
              </a:rPr>
              <a:t>kmetijskih</a:t>
            </a:r>
            <a:r>
              <a:rPr lang="it-IT" sz="1400" i="1" dirty="0">
                <a:latin typeface="Trebuchet MS" pitchFamily="34" charset="0"/>
              </a:rPr>
              <a:t> </a:t>
            </a:r>
            <a:r>
              <a:rPr lang="it-IT" sz="1400" i="1" dirty="0" err="1">
                <a:latin typeface="Trebuchet MS" pitchFamily="34" charset="0"/>
              </a:rPr>
              <a:t>zemljišč</a:t>
            </a:r>
            <a:r>
              <a:rPr lang="it-IT" sz="1400" i="1" dirty="0">
                <a:latin typeface="Trebuchet MS" pitchFamily="34" charset="0"/>
              </a:rPr>
              <a:t>), attualmente utilizzati dalla scuola agraria di Nova </a:t>
            </a:r>
            <a:r>
              <a:rPr lang="it-IT" sz="1400" i="1" dirty="0" err="1">
                <a:latin typeface="Trebuchet MS" pitchFamily="34" charset="0"/>
              </a:rPr>
              <a:t>Gorica</a:t>
            </a:r>
            <a:r>
              <a:rPr lang="it-IT" sz="1400" i="1" dirty="0">
                <a:latin typeface="Trebuchet MS" pitchFamily="34" charset="0"/>
              </a:rPr>
              <a:t>.</a:t>
            </a:r>
            <a:endParaRPr lang="sl-SI" sz="1400" i="1" dirty="0">
              <a:latin typeface="Trebuchet MS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i="1" dirty="0">
                <a:latin typeface="Trebuchet MS" pitchFamily="34" charset="0"/>
              </a:rPr>
              <a:t>L’impianto di depurazione </a:t>
            </a:r>
            <a:r>
              <a:rPr lang="it-IT" sz="1400" i="1" dirty="0" err="1">
                <a:latin typeface="Trebuchet MS" pitchFamily="34" charset="0"/>
              </a:rPr>
              <a:t>Irisacqua</a:t>
            </a:r>
            <a:r>
              <a:rPr lang="it-IT" sz="1400" i="1" dirty="0">
                <a:latin typeface="Trebuchet MS" pitchFamily="34" charset="0"/>
              </a:rPr>
              <a:t> di Gorizia potrebbe fornire </a:t>
            </a:r>
            <a:r>
              <a:rPr lang="it-IT" sz="1400" i="1" dirty="0">
                <a:solidFill>
                  <a:srgbClr val="7030A0"/>
                </a:solidFill>
                <a:latin typeface="Trebuchet MS" pitchFamily="34" charset="0"/>
              </a:rPr>
              <a:t>acque depurate da impiegare nei processi industriali </a:t>
            </a:r>
            <a:r>
              <a:rPr lang="it-IT" sz="1400" i="1" dirty="0">
                <a:latin typeface="Trebuchet MS" pitchFamily="34" charset="0"/>
              </a:rPr>
              <a:t>delle aziende situate nella zona industriale/artigianale di Gorizia-Savogna d’Isonzo</a:t>
            </a:r>
            <a:r>
              <a:rPr lang="it-IT" sz="1400" i="1" dirty="0" smtClean="0">
                <a:latin typeface="Trebuchet MS" pitchFamily="34" charset="0"/>
              </a:rPr>
              <a:t>.</a:t>
            </a:r>
            <a:endParaRPr lang="sl-SI" sz="1400" i="1" dirty="0">
              <a:latin typeface="Trebuchet MS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4" y="5731793"/>
            <a:ext cx="6250533" cy="108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1000" dirty="0"/>
              <a:t>ODPADNE VODE NA URBANEM OBMOČJU GORICE IN NOVE </a:t>
            </a:r>
            <a:r>
              <a:rPr lang="it-IT" sz="1000" dirty="0" smtClean="0"/>
              <a:t>GORICE</a:t>
            </a:r>
            <a:endParaRPr lang="sl-SI" sz="1000" i="1" dirty="0"/>
          </a:p>
          <a:p>
            <a:r>
              <a:rPr lang="it-IT" sz="1000" i="1" dirty="0"/>
              <a:t>ACQUE REFLUE DELLE AREE URBANE DI GORIZIA E NOVA GORICA</a:t>
            </a:r>
            <a:r>
              <a:rPr lang="en-US" sz="1000" dirty="0">
                <a:latin typeface="Trebuchet MS" pitchFamily="34" charset="0"/>
              </a:rPr>
              <a:t/>
            </a:r>
            <a:br>
              <a:rPr lang="en-US" sz="1000" dirty="0">
                <a:latin typeface="Trebuchet MS" pitchFamily="34" charset="0"/>
              </a:rPr>
            </a:br>
            <a:r>
              <a:rPr lang="sl-SI" sz="1000" i="1" dirty="0" smtClean="0">
                <a:solidFill>
                  <a:srgbClr val="7030A0"/>
                </a:solidFill>
                <a:latin typeface="Trebuchet MS" pitchFamily="34" charset="0"/>
              </a:rPr>
              <a:t>GOTRAWAMA</a:t>
            </a:r>
            <a:r>
              <a:rPr lang="it-IT" sz="10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/Gestione delle acque transfrontaliere delle aree urbane di Gorizia e Nova </a:t>
            </a:r>
            <a:r>
              <a:rPr lang="it-IT" sz="1000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Gorica</a:t>
            </a:r>
            <a: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sl-SI" sz="1000" i="1" dirty="0"/>
              <a:t>Projekt sofinanciran v okviru Programa čezmejnega sodelovanja Slovenija-Italija 2007-2013 iz sredstev</a:t>
            </a:r>
          </a:p>
          <a:p>
            <a:r>
              <a:rPr lang="pl-PL" sz="1000" i="1" dirty="0"/>
              <a:t>Evropskega sklada za regionalni razvoj in nacionalnih sredstev</a:t>
            </a:r>
          </a:p>
          <a:p>
            <a:r>
              <a:rPr lang="it-IT" sz="1000" i="1" dirty="0"/>
              <a:t>Progetto finanziato nell'ambito del Programma per la Cooperazione Transfrontaliera Italia-Slovenia 2007-</a:t>
            </a:r>
          </a:p>
          <a:p>
            <a:r>
              <a:rPr lang="it-IT" sz="1000" i="1" dirty="0"/>
              <a:t>2013, dal Fondo europeo di sviluppo regionale e dai fondi nazionali.</a:t>
            </a:r>
            <a:endParaRPr lang="it-IT" sz="1000" i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8" name="Picture 2" descr="E0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36117"/>
            <a:ext cx="1296270" cy="72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6381328"/>
            <a:ext cx="1340087" cy="3392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9575" y="5589240"/>
            <a:ext cx="91440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-28575" y="931193"/>
            <a:ext cx="4038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sl-SI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0" y="152400"/>
            <a:ext cx="9144000" cy="90033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WP 6 –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Acque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reflue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delle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aree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urbane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Gorizia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e Nova </a:t>
            </a:r>
            <a:r>
              <a:rPr lang="sl-SI" sz="2000" dirty="0" smtClean="0">
                <a:solidFill>
                  <a:srgbClr val="FFCC00"/>
                </a:solidFill>
                <a:latin typeface="Trebuchet MS" pitchFamily="34" charset="0"/>
              </a:rPr>
              <a:t>Gorica</a:t>
            </a:r>
          </a:p>
          <a:p>
            <a:pPr algn="ctr">
              <a:lnSpc>
                <a:spcPct val="150000"/>
              </a:lnSpc>
            </a:pP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6.2 </a:t>
            </a:r>
            <a:r>
              <a:rPr lang="sl-SI" dirty="0" err="1" smtClean="0">
                <a:solidFill>
                  <a:srgbClr val="FFCC00"/>
                </a:solidFill>
                <a:latin typeface="Trebuchet MS" pitchFamily="34" charset="0"/>
              </a:rPr>
              <a:t>Possibilita</a:t>
            </a: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 smtClean="0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 smtClean="0">
                <a:solidFill>
                  <a:srgbClr val="FFCC00"/>
                </a:solidFill>
                <a:latin typeface="Trebuchet MS" pitchFamily="34" charset="0"/>
              </a:rPr>
              <a:t>utilizzo</a:t>
            </a: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 smtClean="0">
                <a:solidFill>
                  <a:srgbClr val="FFCC00"/>
                </a:solidFill>
                <a:latin typeface="Trebuchet MS" pitchFamily="34" charset="0"/>
              </a:rPr>
              <a:t>dei</a:t>
            </a: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 smtClean="0">
                <a:solidFill>
                  <a:srgbClr val="FFCC00"/>
                </a:solidFill>
                <a:latin typeface="Trebuchet MS" pitchFamily="34" charset="0"/>
              </a:rPr>
              <a:t>fanghi</a:t>
            </a: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it-IT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320030" y="1268760"/>
            <a:ext cx="8276878" cy="363176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algn="just"/>
            <a:r>
              <a:rPr lang="sl-SI" i="1" dirty="0" err="1">
                <a:latin typeface="Trebuchet MS" pitchFamily="34" charset="0"/>
              </a:rPr>
              <a:t>Sono</a:t>
            </a:r>
            <a:r>
              <a:rPr lang="sl-SI" i="1" dirty="0">
                <a:latin typeface="Trebuchet MS" pitchFamily="34" charset="0"/>
              </a:rPr>
              <a:t> stati </a:t>
            </a:r>
            <a:r>
              <a:rPr lang="sl-SI" i="1" dirty="0" err="1">
                <a:latin typeface="Trebuchet MS" pitchFamily="34" charset="0"/>
              </a:rPr>
              <a:t>fatti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campionamenti</a:t>
            </a:r>
            <a:r>
              <a:rPr lang="sl-SI" i="1" dirty="0">
                <a:latin typeface="Trebuchet MS" pitchFamily="34" charset="0"/>
              </a:rPr>
              <a:t>, </a:t>
            </a:r>
            <a:r>
              <a:rPr lang="sl-SI" i="1" dirty="0" err="1">
                <a:latin typeface="Trebuchet MS" pitchFamily="34" charset="0"/>
              </a:rPr>
              <a:t>analisi</a:t>
            </a:r>
            <a:r>
              <a:rPr lang="sl-SI" i="1" dirty="0">
                <a:latin typeface="Trebuchet MS" pitchFamily="34" charset="0"/>
              </a:rPr>
              <a:t> e </a:t>
            </a:r>
            <a:r>
              <a:rPr lang="sl-SI" i="1" dirty="0" err="1">
                <a:latin typeface="Trebuchet MS" pitchFamily="34" charset="0"/>
              </a:rPr>
              <a:t>valutazione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dei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reflui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dall</a:t>
            </a:r>
            <a:r>
              <a:rPr lang="sl-SI" i="1" dirty="0">
                <a:latin typeface="Trebuchet MS" pitchFamily="34" charset="0"/>
              </a:rPr>
              <a:t>‘</a:t>
            </a:r>
            <a:r>
              <a:rPr lang="sl-SI" i="1" dirty="0" err="1">
                <a:latin typeface="Trebuchet MS" pitchFamily="34" charset="0"/>
              </a:rPr>
              <a:t>impianto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di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depurazione</a:t>
            </a:r>
            <a:r>
              <a:rPr lang="sl-SI" i="1" dirty="0">
                <a:latin typeface="Trebuchet MS" pitchFamily="34" charset="0"/>
              </a:rPr>
              <a:t>:</a:t>
            </a:r>
          </a:p>
          <a:p>
            <a:r>
              <a:rPr lang="sl-SI" sz="2400" dirty="0" smtClean="0"/>
              <a:t> </a:t>
            </a:r>
            <a:r>
              <a:rPr lang="sl-SI" i="1" dirty="0">
                <a:latin typeface="Trebuchet MS" pitchFamily="34" charset="0"/>
              </a:rPr>
              <a:t>- Bilje 			</a:t>
            </a:r>
          </a:p>
          <a:p>
            <a:r>
              <a:rPr lang="sl-SI" i="1" dirty="0">
                <a:latin typeface="Trebuchet MS" pitchFamily="34" charset="0"/>
              </a:rPr>
              <a:t> - Medana 		</a:t>
            </a:r>
            <a:r>
              <a:rPr lang="sl-SI" i="1" dirty="0" smtClean="0">
                <a:latin typeface="Trebuchet MS" pitchFamily="34" charset="0"/>
              </a:rPr>
              <a:t>	</a:t>
            </a:r>
            <a:endParaRPr lang="sl-SI" i="1" dirty="0">
              <a:latin typeface="Trebuchet MS" pitchFamily="34" charset="0"/>
            </a:endParaRPr>
          </a:p>
          <a:p>
            <a:r>
              <a:rPr lang="sl-SI" i="1" dirty="0">
                <a:latin typeface="Trebuchet MS" pitchFamily="34" charset="0"/>
              </a:rPr>
              <a:t> - Šmartno</a:t>
            </a:r>
          </a:p>
          <a:p>
            <a:r>
              <a:rPr lang="sl-SI" i="1" dirty="0">
                <a:latin typeface="Trebuchet MS" pitchFamily="34" charset="0"/>
              </a:rPr>
              <a:t> - Stara </a:t>
            </a:r>
            <a:r>
              <a:rPr lang="sl-SI" i="1" dirty="0" smtClean="0">
                <a:latin typeface="Trebuchet MS" pitchFamily="34" charset="0"/>
              </a:rPr>
              <a:t>Gora</a:t>
            </a:r>
            <a:endParaRPr lang="sl-SI" i="1" dirty="0">
              <a:latin typeface="Trebuchet MS" pitchFamily="34" charset="0"/>
            </a:endParaRPr>
          </a:p>
          <a:p>
            <a:r>
              <a:rPr lang="sl-SI" i="1" dirty="0" smtClean="0">
                <a:latin typeface="Trebuchet MS" pitchFamily="34" charset="0"/>
              </a:rPr>
              <a:t> - </a:t>
            </a:r>
            <a:r>
              <a:rPr lang="sl-SI" i="1" dirty="0" err="1" smtClean="0">
                <a:latin typeface="Trebuchet MS" pitchFamily="34" charset="0"/>
              </a:rPr>
              <a:t>Gorizia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>
                <a:latin typeface="Trebuchet MS" pitchFamily="34" charset="0"/>
              </a:rPr>
              <a:t>– </a:t>
            </a:r>
            <a:r>
              <a:rPr lang="sl-SI" i="1" dirty="0" err="1">
                <a:latin typeface="Trebuchet MS" pitchFamily="34" charset="0"/>
              </a:rPr>
              <a:t>prima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della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disidratazione</a:t>
            </a:r>
            <a:endParaRPr lang="sl-SI" i="1" dirty="0">
              <a:latin typeface="Trebuchet MS" pitchFamily="34" charset="0"/>
            </a:endParaRPr>
          </a:p>
          <a:p>
            <a:r>
              <a:rPr lang="sl-SI" i="1" dirty="0" smtClean="0">
                <a:latin typeface="Trebuchet MS" pitchFamily="34" charset="0"/>
              </a:rPr>
              <a:t> - </a:t>
            </a:r>
            <a:r>
              <a:rPr lang="sl-SI" i="1" dirty="0" err="1">
                <a:latin typeface="Trebuchet MS" pitchFamily="34" charset="0"/>
              </a:rPr>
              <a:t>Gorizia</a:t>
            </a:r>
            <a:r>
              <a:rPr lang="sl-SI" i="1" dirty="0">
                <a:latin typeface="Trebuchet MS" pitchFamily="34" charset="0"/>
              </a:rPr>
              <a:t> – </a:t>
            </a:r>
            <a:r>
              <a:rPr lang="sl-SI" i="1" dirty="0" err="1">
                <a:latin typeface="Trebuchet MS" pitchFamily="34" charset="0"/>
              </a:rPr>
              <a:t>dopo</a:t>
            </a:r>
            <a:r>
              <a:rPr lang="sl-SI" i="1" dirty="0">
                <a:latin typeface="Trebuchet MS" pitchFamily="34" charset="0"/>
              </a:rPr>
              <a:t> la </a:t>
            </a:r>
            <a:r>
              <a:rPr lang="sl-SI" i="1" dirty="0" err="1">
                <a:latin typeface="Trebuchet MS" pitchFamily="34" charset="0"/>
              </a:rPr>
              <a:t>disidratazione</a:t>
            </a:r>
            <a:endParaRPr lang="sl-SI" i="1" dirty="0">
              <a:latin typeface="Trebuchet MS" pitchFamily="34" charset="0"/>
            </a:endParaRPr>
          </a:p>
          <a:p>
            <a:pPr marL="342900" indent="-342900">
              <a:buFontTx/>
              <a:buChar char="-"/>
            </a:pPr>
            <a:endParaRPr lang="sl-SI" sz="2000" dirty="0" smtClean="0"/>
          </a:p>
          <a:p>
            <a:r>
              <a:rPr lang="it-IT" b="1" i="1" u="sng" dirty="0" smtClean="0">
                <a:solidFill>
                  <a:srgbClr val="7030A0"/>
                </a:solidFill>
                <a:latin typeface="Trebuchet MS" pitchFamily="34" charset="0"/>
              </a:rPr>
              <a:t>Le </a:t>
            </a:r>
            <a:r>
              <a:rPr lang="it-IT" b="1" i="1" u="sng" dirty="0">
                <a:solidFill>
                  <a:srgbClr val="7030A0"/>
                </a:solidFill>
                <a:latin typeface="Trebuchet MS" pitchFamily="34" charset="0"/>
              </a:rPr>
              <a:t>potenziali applicazioni dei fanghi di depurazione sono:</a:t>
            </a:r>
            <a:endParaRPr lang="sl-SI" b="1" i="1" u="sng" dirty="0">
              <a:solidFill>
                <a:srgbClr val="7030A0"/>
              </a:solidFill>
              <a:latin typeface="Trebuchet MS" pitchFamily="34" charset="0"/>
            </a:endParaRPr>
          </a:p>
          <a:p>
            <a:pPr marL="285750" lvl="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it-IT" i="1" dirty="0">
                <a:solidFill>
                  <a:srgbClr val="7030A0"/>
                </a:solidFill>
                <a:latin typeface="Trebuchet MS" pitchFamily="34" charset="0"/>
              </a:rPr>
              <a:t>Compost e </a:t>
            </a:r>
            <a:r>
              <a:rPr lang="it-IT" i="1" dirty="0" err="1">
                <a:solidFill>
                  <a:srgbClr val="7030A0"/>
                </a:solidFill>
                <a:latin typeface="Trebuchet MS" pitchFamily="34" charset="0"/>
              </a:rPr>
              <a:t>digestato</a:t>
            </a:r>
            <a:r>
              <a:rPr lang="it-IT" i="1" dirty="0">
                <a:solidFill>
                  <a:srgbClr val="7030A0"/>
                </a:solidFill>
                <a:latin typeface="Trebuchet MS" pitchFamily="34" charset="0"/>
              </a:rPr>
              <a:t> di prima qualità</a:t>
            </a:r>
            <a:endParaRPr lang="sl-SI" i="1" dirty="0">
              <a:solidFill>
                <a:srgbClr val="7030A0"/>
              </a:solidFill>
              <a:latin typeface="Trebuchet MS" pitchFamily="34" charset="0"/>
            </a:endParaRPr>
          </a:p>
          <a:p>
            <a:r>
              <a:rPr lang="sl-SI" sz="2400" dirty="0"/>
              <a:t> </a:t>
            </a:r>
            <a:r>
              <a:rPr lang="sl-SI" sz="2400" dirty="0" smtClean="0"/>
              <a:t>   </a:t>
            </a:r>
            <a:r>
              <a:rPr lang="it-IT" i="1" dirty="0" smtClean="0">
                <a:latin typeface="Trebuchet MS" pitchFamily="34" charset="0"/>
              </a:rPr>
              <a:t>supera</a:t>
            </a:r>
            <a:r>
              <a:rPr lang="sl-SI" i="1" dirty="0">
                <a:latin typeface="Trebuchet MS" pitchFamily="34" charset="0"/>
              </a:rPr>
              <a:t>ti</a:t>
            </a:r>
            <a:r>
              <a:rPr lang="it-IT" i="1" dirty="0">
                <a:latin typeface="Trebuchet MS" pitchFamily="34" charset="0"/>
              </a:rPr>
              <a:t> i valori </a:t>
            </a:r>
            <a:r>
              <a:rPr lang="it-IT" i="1" dirty="0" err="1">
                <a:latin typeface="Trebuchet MS" pitchFamily="34" charset="0"/>
              </a:rPr>
              <a:t>limit</a:t>
            </a:r>
            <a:r>
              <a:rPr lang="sl-SI" i="1" dirty="0">
                <a:latin typeface="Trebuchet MS" pitchFamily="34" charset="0"/>
              </a:rPr>
              <a:t>i </a:t>
            </a:r>
            <a:r>
              <a:rPr lang="it-IT" i="1" dirty="0">
                <a:latin typeface="Trebuchet MS" pitchFamily="34" charset="0"/>
              </a:rPr>
              <a:t>di alcuni parametri (ad esempio, Cu, Zn, Hg,...) </a:t>
            </a:r>
            <a:endParaRPr lang="sl-SI" i="1" dirty="0">
              <a:latin typeface="Trebuchet MS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4" y="5731793"/>
            <a:ext cx="7762701" cy="108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1000" dirty="0"/>
              <a:t>ODPADNE VODE NA URBANEM OBMOČJU GORICE IN NOVE </a:t>
            </a:r>
            <a:r>
              <a:rPr lang="it-IT" sz="1000" dirty="0" smtClean="0"/>
              <a:t>GORICE</a:t>
            </a:r>
            <a:endParaRPr lang="sl-SI" sz="1000" i="1" dirty="0"/>
          </a:p>
          <a:p>
            <a:r>
              <a:rPr lang="it-IT" sz="1000" i="1" dirty="0"/>
              <a:t>ACQUE REFLUE DELLE AREE URBANE DI GORIZIA E NOVA GORICA</a:t>
            </a:r>
            <a:r>
              <a:rPr lang="en-US" sz="1000" dirty="0">
                <a:latin typeface="Trebuchet MS" pitchFamily="34" charset="0"/>
              </a:rPr>
              <a:t/>
            </a:r>
            <a:br>
              <a:rPr lang="en-US" sz="1000" dirty="0">
                <a:latin typeface="Trebuchet MS" pitchFamily="34" charset="0"/>
              </a:rPr>
            </a:b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GOTRAWAMA/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Gestione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acque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transfrontaliere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aree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urbane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di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Gorizia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e Nova Gorica</a:t>
            </a:r>
            <a: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sl-SI" sz="1000" i="1" dirty="0"/>
              <a:t>Projekt sofinanciran v okviru Programa čezmejnega sodelovanja Slovenija-Italija 2007-2013 iz sredstev</a:t>
            </a:r>
          </a:p>
          <a:p>
            <a:r>
              <a:rPr lang="pl-PL" sz="1000" i="1" dirty="0"/>
              <a:t>Evropskega sklada za regionalni razvoj in nacionalnih sredstev</a:t>
            </a:r>
          </a:p>
          <a:p>
            <a:r>
              <a:rPr lang="it-IT" sz="1000" i="1" dirty="0"/>
              <a:t>Progetto finanziato nell'ambito del Programma per la Cooperazione Transfrontaliera Italia-Slovenia 2007-</a:t>
            </a:r>
          </a:p>
          <a:p>
            <a:r>
              <a:rPr lang="it-IT" sz="1000" i="1" dirty="0"/>
              <a:t>2013, dal Fondo europeo di sviluppo regionale e dai fondi nazionali.</a:t>
            </a:r>
            <a:endParaRPr lang="it-IT" sz="1000" i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8" name="Picture 2" descr="E0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95841"/>
            <a:ext cx="1368278" cy="76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6421437"/>
            <a:ext cx="1340087" cy="33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49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-11410" y="5578048"/>
            <a:ext cx="91440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-28575" y="931193"/>
            <a:ext cx="4038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sl-SI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0" y="152400"/>
            <a:ext cx="9144000" cy="91672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WP 6 –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Acque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reflue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delle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aree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urbane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Gorizia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e Nova Gorica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6.2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Possibilita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utilizzo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dei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fanghi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it-IT" sz="2000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435174" y="1069121"/>
            <a:ext cx="8169274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it-IT" i="1" dirty="0" smtClean="0">
                <a:solidFill>
                  <a:srgbClr val="7030A0"/>
                </a:solidFill>
                <a:latin typeface="Trebuchet MS" pitchFamily="34" charset="0"/>
              </a:rPr>
              <a:t>Utilizzi </a:t>
            </a:r>
            <a:r>
              <a:rPr lang="it-IT" i="1" dirty="0">
                <a:solidFill>
                  <a:srgbClr val="7030A0"/>
                </a:solidFill>
                <a:latin typeface="Trebuchet MS" pitchFamily="34" charset="0"/>
              </a:rPr>
              <a:t>per il compost e il </a:t>
            </a:r>
            <a:r>
              <a:rPr lang="it-IT" i="1" dirty="0" err="1">
                <a:solidFill>
                  <a:srgbClr val="7030A0"/>
                </a:solidFill>
                <a:latin typeface="Trebuchet MS" pitchFamily="34" charset="0"/>
              </a:rPr>
              <a:t>digestato</a:t>
            </a:r>
            <a:r>
              <a:rPr lang="it-IT" i="1" dirty="0">
                <a:solidFill>
                  <a:srgbClr val="7030A0"/>
                </a:solidFill>
                <a:latin typeface="Trebuchet MS" pitchFamily="34" charset="0"/>
              </a:rPr>
              <a:t> di seconda qualità</a:t>
            </a:r>
            <a:endParaRPr lang="sl-SI" i="1" dirty="0">
              <a:solidFill>
                <a:srgbClr val="7030A0"/>
              </a:solidFill>
              <a:latin typeface="Trebuchet MS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itchFamily="34" charset="0"/>
              </a:rPr>
              <a:t>Concimazione di piante ornamentali nei vivai;</a:t>
            </a:r>
            <a:endParaRPr lang="sl-SI" i="1" dirty="0">
              <a:latin typeface="Trebuchet MS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itchFamily="34" charset="0"/>
              </a:rPr>
              <a:t>Miglioramento di terreni in parchi, aree verdi o aree per lo sport, lo svago e il tempo libero; </a:t>
            </a:r>
            <a:endParaRPr lang="sl-SI" i="1" dirty="0">
              <a:latin typeface="Trebuchet MS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itchFamily="34" charset="0"/>
              </a:rPr>
              <a:t>ripascimento dei terreni di cave, aree industriali degradate o abbandonate con acquifero sovrastato da strati impermeabili o di permeabilità bassa e molto bassa;</a:t>
            </a:r>
            <a:endParaRPr lang="sl-SI" i="1" dirty="0">
              <a:latin typeface="Trebuchet MS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itchFamily="34" charset="0"/>
              </a:rPr>
              <a:t>copertura di discariche in conformità alle norme dello smaltimento rifiuti</a:t>
            </a:r>
            <a:r>
              <a:rPr lang="it-IT" i="1" dirty="0">
                <a:solidFill>
                  <a:srgbClr val="7030A0"/>
                </a:solidFill>
                <a:latin typeface="Trebuchet MS" pitchFamily="34" charset="0"/>
              </a:rPr>
              <a:t>*</a:t>
            </a:r>
            <a:r>
              <a:rPr lang="it-IT" i="1" dirty="0">
                <a:latin typeface="Trebuchet MS" pitchFamily="34" charset="0"/>
              </a:rPr>
              <a:t>;</a:t>
            </a:r>
            <a:endParaRPr lang="sl-SI" i="1" dirty="0">
              <a:latin typeface="Trebuchet MS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itchFamily="34" charset="0"/>
              </a:rPr>
              <a:t>copertura di aree con presenza di infrastrutture viarie;</a:t>
            </a:r>
            <a:endParaRPr lang="sl-SI" i="1" dirty="0">
              <a:latin typeface="Trebuchet MS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>
                <a:latin typeface="Trebuchet MS" pitchFamily="34" charset="0"/>
              </a:rPr>
              <a:t>costruzione di </a:t>
            </a:r>
            <a:r>
              <a:rPr lang="it-IT" i="1" dirty="0" err="1">
                <a:latin typeface="Trebuchet MS" pitchFamily="34" charset="0"/>
              </a:rPr>
              <a:t>biofiltri</a:t>
            </a:r>
            <a:r>
              <a:rPr lang="it-IT" dirty="0" smtClean="0"/>
              <a:t>.</a:t>
            </a:r>
            <a:endParaRPr lang="sl-SI" dirty="0" smtClean="0"/>
          </a:p>
          <a:p>
            <a:pPr algn="just"/>
            <a:endParaRPr lang="sl-SI" sz="500" dirty="0" smtClean="0"/>
          </a:p>
          <a:p>
            <a:pPr marL="714375" indent="-171450" algn="just"/>
            <a:r>
              <a:rPr lang="sl-SI" sz="2000" b="1" dirty="0">
                <a:solidFill>
                  <a:srgbClr val="7030A0"/>
                </a:solidFill>
              </a:rPr>
              <a:t>	</a:t>
            </a:r>
            <a:r>
              <a:rPr lang="sl-SI" sz="2000" b="1" dirty="0" smtClean="0">
                <a:solidFill>
                  <a:srgbClr val="7030A0"/>
                </a:solidFill>
              </a:rPr>
              <a:t>*</a:t>
            </a:r>
            <a:r>
              <a:rPr lang="it-IT" sz="1400" i="1" dirty="0" smtClean="0">
                <a:latin typeface="Trebuchet MS" pitchFamily="34" charset="0"/>
              </a:rPr>
              <a:t>i </a:t>
            </a:r>
            <a:r>
              <a:rPr lang="it-IT" sz="1400" i="1" dirty="0">
                <a:latin typeface="Trebuchet MS" pitchFamily="34" charset="0"/>
              </a:rPr>
              <a:t>fanghi stessi devono essere disidratati e sottoposti ad ulteriori analisi</a:t>
            </a:r>
            <a:r>
              <a:rPr lang="sl-SI" sz="1600" dirty="0" smtClean="0"/>
              <a:t>.</a:t>
            </a:r>
          </a:p>
          <a:p>
            <a:pPr marL="809625" lvl="1" algn="just"/>
            <a:r>
              <a:rPr lang="it-IT" sz="1400" i="1" dirty="0" smtClean="0">
                <a:sym typeface="Wingdings" panose="05000000000000000000" pitchFamily="2" charset="2"/>
              </a:rPr>
              <a:t>Dalle </a:t>
            </a:r>
            <a:r>
              <a:rPr lang="it-IT" sz="1400" i="1" dirty="0">
                <a:sym typeface="Wingdings" panose="05000000000000000000" pitchFamily="2" charset="2"/>
              </a:rPr>
              <a:t>analisi eseguite sui fanghi disidratati provenienti dall’impianto di Gorizia si è </a:t>
            </a:r>
            <a:r>
              <a:rPr lang="it-IT" sz="1400" i="1" dirty="0" smtClean="0">
                <a:sym typeface="Wingdings" panose="05000000000000000000" pitchFamily="2" charset="2"/>
              </a:rPr>
              <a:t>riscontrato </a:t>
            </a:r>
            <a:r>
              <a:rPr lang="it-IT" sz="1400" i="1" dirty="0">
                <a:sym typeface="Wingdings" panose="05000000000000000000" pitchFamily="2" charset="2"/>
              </a:rPr>
              <a:t>che, a causa di elevate concentrazioni di antimonio e zinco, non è possibile utilizzarli per la copertura delle discariche</a:t>
            </a:r>
            <a:r>
              <a:rPr lang="sl-SI" sz="1400" i="1" dirty="0" smtClean="0">
                <a:solidFill>
                  <a:srgbClr val="7030A0"/>
                </a:solidFill>
              </a:rPr>
              <a:t>.</a:t>
            </a:r>
            <a:endParaRPr lang="sl-SI" sz="1400" i="1" dirty="0">
              <a:solidFill>
                <a:srgbClr val="7030A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l-SI" sz="14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4" y="5731793"/>
            <a:ext cx="7762701" cy="108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1000" dirty="0"/>
              <a:t>ODPADNE VODE NA URBANEM OBMOČJU GORICE IN NOVE </a:t>
            </a:r>
            <a:r>
              <a:rPr lang="it-IT" sz="1000" dirty="0" smtClean="0"/>
              <a:t>GORICE</a:t>
            </a:r>
            <a:endParaRPr lang="sl-SI" sz="1000" i="1" dirty="0"/>
          </a:p>
          <a:p>
            <a:r>
              <a:rPr lang="it-IT" sz="1000" i="1" dirty="0"/>
              <a:t>ACQUE REFLUE DELLE AREE URBANE DI GORIZIA E NOVA GORICA</a:t>
            </a:r>
            <a:r>
              <a:rPr lang="en-US" sz="1000" dirty="0">
                <a:latin typeface="Trebuchet MS" pitchFamily="34" charset="0"/>
              </a:rPr>
              <a:t/>
            </a:r>
            <a:br>
              <a:rPr lang="en-US" sz="1000" dirty="0">
                <a:latin typeface="Trebuchet MS" pitchFamily="34" charset="0"/>
              </a:rPr>
            </a:br>
            <a:r>
              <a:rPr lang="sl-SI" sz="1000" i="1" dirty="0" smtClean="0">
                <a:solidFill>
                  <a:srgbClr val="7030A0"/>
                </a:solidFill>
                <a:latin typeface="Trebuchet MS" pitchFamily="34" charset="0"/>
              </a:rPr>
              <a:t>GOTRAWAMA /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Gestione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acque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transfrontaliere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aree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urbane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di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Gorizia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e Nova Gorica</a:t>
            </a:r>
            <a:r>
              <a:rPr lang="it-IT" sz="1000" i="1" dirty="0">
                <a:solidFill>
                  <a:srgbClr val="7030A0"/>
                </a:solidFill>
                <a:latin typeface="Trebuchet MS" pitchFamily="34" charset="0"/>
              </a:rPr>
              <a:t/>
            </a:r>
            <a:br>
              <a:rPr lang="it-IT" sz="1000" i="1" dirty="0">
                <a:solidFill>
                  <a:srgbClr val="7030A0"/>
                </a:solidFill>
                <a:latin typeface="Trebuchet MS" pitchFamily="34" charset="0"/>
              </a:rPr>
            </a:br>
            <a:r>
              <a:rPr lang="sl-SI" sz="1000" i="1" dirty="0"/>
              <a:t>Projekt sofinanciran v okviru Programa čezmejnega sodelovanja Slovenija-Italija 2007-2013 iz sredstev</a:t>
            </a:r>
          </a:p>
          <a:p>
            <a:r>
              <a:rPr lang="pl-PL" sz="1000" i="1" dirty="0"/>
              <a:t>Evropskega sklada za regionalni razvoj in nacionalnih sredstev</a:t>
            </a:r>
          </a:p>
          <a:p>
            <a:r>
              <a:rPr lang="it-IT" sz="1000" i="1" dirty="0"/>
              <a:t>Progetto finanziato nell'ambito del Programma per la Cooperazione Transfrontaliera Italia-Slovenia 2007-</a:t>
            </a:r>
          </a:p>
          <a:p>
            <a:r>
              <a:rPr lang="it-IT" sz="1000" i="1" dirty="0"/>
              <a:t>2013, dal Fondo europeo di sviluppo regionale e dai fondi nazionali.</a:t>
            </a:r>
            <a:endParaRPr lang="it-IT" sz="1000" i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8" name="Picture 2" descr="E0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36117"/>
            <a:ext cx="1296270" cy="72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32856" y="6321924"/>
            <a:ext cx="1340087" cy="33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081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-28575" y="5589240"/>
            <a:ext cx="91440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-28575" y="931193"/>
            <a:ext cx="4038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sl-SI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0" y="152400"/>
            <a:ext cx="9144000" cy="91672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WP 6 –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Acque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reflue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delle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aree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urbane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Gorizia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e Nova Gorica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6.2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Possibilita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utilizzo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dei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fanghi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it-IT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435174" y="1196752"/>
            <a:ext cx="8169274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sl-SI" sz="1600" i="1" dirty="0" smtClean="0">
                <a:solidFill>
                  <a:srgbClr val="7030A0"/>
                </a:solidFill>
                <a:latin typeface="Trebuchet MS" pitchFamily="34" charset="0"/>
              </a:rPr>
              <a:t>  </a:t>
            </a:r>
            <a:r>
              <a:rPr lang="it-IT" i="1" dirty="0" smtClean="0">
                <a:solidFill>
                  <a:srgbClr val="7030A0"/>
                </a:solidFill>
                <a:latin typeface="Trebuchet MS" pitchFamily="34" charset="0"/>
              </a:rPr>
              <a:t>Riutilizzo </a:t>
            </a:r>
            <a:r>
              <a:rPr lang="it-IT" i="1" dirty="0">
                <a:solidFill>
                  <a:srgbClr val="7030A0"/>
                </a:solidFill>
                <a:latin typeface="Trebuchet MS" pitchFamily="34" charset="0"/>
              </a:rPr>
              <a:t>energetico (il regime della trasformazione sotto R1) </a:t>
            </a:r>
            <a:endParaRPr lang="sl-SI" i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lvl="1" algn="just">
              <a:buClr>
                <a:srgbClr val="7030A0"/>
              </a:buClr>
            </a:pPr>
            <a:r>
              <a:rPr lang="it-IT" i="1" dirty="0" smtClean="0">
                <a:latin typeface="Trebuchet MS" pitchFamily="34" charset="0"/>
              </a:rPr>
              <a:t>il </a:t>
            </a:r>
            <a:r>
              <a:rPr lang="it-IT" i="1" dirty="0">
                <a:latin typeface="Trebuchet MS" pitchFamily="34" charset="0"/>
              </a:rPr>
              <a:t>campione di fanghi deve soddisfare i requisiti per l'ingresso dei fanghi di depurazione sul o nel </a:t>
            </a:r>
            <a:r>
              <a:rPr lang="it-IT" i="1" dirty="0" smtClean="0">
                <a:latin typeface="Trebuchet MS" pitchFamily="34" charset="0"/>
              </a:rPr>
              <a:t>suolo</a:t>
            </a:r>
            <a:endParaRPr lang="sl-SI" i="1" dirty="0" smtClean="0">
              <a:latin typeface="Trebuchet MS" pitchFamily="34" charset="0"/>
            </a:endParaRPr>
          </a:p>
          <a:p>
            <a:pPr lvl="1" algn="just">
              <a:buClr>
                <a:srgbClr val="7030A0"/>
              </a:buClr>
            </a:pPr>
            <a:endParaRPr lang="sl-SI" sz="500" dirty="0" smtClean="0"/>
          </a:p>
          <a:p>
            <a:pPr marL="742950" lvl="1" indent="-285750" algn="just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sl-SI" i="1" dirty="0" err="1">
                <a:latin typeface="Trebuchet MS" pitchFamily="34" charset="0"/>
              </a:rPr>
              <a:t>Adatti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it-IT" i="1" dirty="0">
                <a:latin typeface="Trebuchet MS" pitchFamily="34" charset="0"/>
              </a:rPr>
              <a:t>solo i fanghi provenienti dall’impianto di </a:t>
            </a:r>
            <a:r>
              <a:rPr lang="it-IT" i="1" dirty="0" smtClean="0">
                <a:latin typeface="Trebuchet MS" pitchFamily="34" charset="0"/>
              </a:rPr>
              <a:t>Medana</a:t>
            </a:r>
            <a:endParaRPr lang="sl-SI" i="1" dirty="0" smtClean="0">
              <a:latin typeface="Trebuchet MS" pitchFamily="34" charset="0"/>
            </a:endParaRPr>
          </a:p>
          <a:p>
            <a:pPr marL="742950" lvl="1" indent="-285750" algn="just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it-IT" i="1" dirty="0">
                <a:latin typeface="Trebuchet MS" pitchFamily="34" charset="0"/>
              </a:rPr>
              <a:t>per tutti gli altri impianti, questo tipo di riutilizzo non è adatto, </a:t>
            </a:r>
            <a:r>
              <a:rPr lang="sl-SI" i="1" dirty="0" smtClean="0">
                <a:latin typeface="Trebuchet MS" pitchFamily="34" charset="0"/>
              </a:rPr>
              <a:t>       ( </a:t>
            </a:r>
            <a:r>
              <a:rPr lang="it-IT" i="1" dirty="0" smtClean="0">
                <a:latin typeface="Trebuchet MS" pitchFamily="34" charset="0"/>
              </a:rPr>
              <a:t>elevati </a:t>
            </a:r>
            <a:r>
              <a:rPr lang="it-IT" i="1" dirty="0">
                <a:latin typeface="Trebuchet MS" pitchFamily="34" charset="0"/>
              </a:rPr>
              <a:t>livelli di mercurio e, per l’impianto di Gorizia, anche di </a:t>
            </a:r>
            <a:r>
              <a:rPr lang="it-IT" i="1" dirty="0" smtClean="0">
                <a:latin typeface="Trebuchet MS" pitchFamily="34" charset="0"/>
              </a:rPr>
              <a:t>rame</a:t>
            </a:r>
            <a:r>
              <a:rPr lang="sl-SI" i="1" dirty="0" smtClean="0">
                <a:latin typeface="Trebuchet MS" pitchFamily="34" charset="0"/>
              </a:rPr>
              <a:t> )</a:t>
            </a:r>
            <a:endParaRPr lang="sl-SI" i="1" dirty="0">
              <a:latin typeface="Trebuchet MS" pitchFamily="34" charset="0"/>
            </a:endParaRPr>
          </a:p>
          <a:p>
            <a:pPr algn="just">
              <a:buClr>
                <a:srgbClr val="7030A0"/>
              </a:buClr>
            </a:pPr>
            <a:endParaRPr lang="sl-SI" i="1" dirty="0">
              <a:latin typeface="Trebuchet MS" pitchFamily="34" charset="0"/>
            </a:endParaRPr>
          </a:p>
          <a:p>
            <a:pPr marL="285750" indent="-285750" algn="just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sl-SI" i="1" dirty="0" smtClean="0">
                <a:solidFill>
                  <a:srgbClr val="7030A0"/>
                </a:solidFill>
                <a:latin typeface="Trebuchet MS" pitchFamily="34" charset="0"/>
              </a:rPr>
              <a:t>  </a:t>
            </a:r>
            <a:r>
              <a:rPr lang="it-IT" i="1" dirty="0" smtClean="0">
                <a:solidFill>
                  <a:srgbClr val="7030A0"/>
                </a:solidFill>
                <a:latin typeface="Trebuchet MS" pitchFamily="34" charset="0"/>
              </a:rPr>
              <a:t>Smaltimento </a:t>
            </a:r>
            <a:r>
              <a:rPr lang="it-IT" i="1" dirty="0">
                <a:solidFill>
                  <a:srgbClr val="7030A0"/>
                </a:solidFill>
                <a:latin typeface="Trebuchet MS" pitchFamily="34" charset="0"/>
              </a:rPr>
              <a:t>in discarica per rifiuti non pericolosi</a:t>
            </a:r>
            <a:endParaRPr lang="sl-SI" i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lvl="1" algn="just"/>
            <a:r>
              <a:rPr lang="it-IT" i="1" dirty="0">
                <a:latin typeface="Trebuchet MS" pitchFamily="34" charset="0"/>
              </a:rPr>
              <a:t>per i fanghi </a:t>
            </a:r>
            <a:r>
              <a:rPr lang="it-IT" i="1" dirty="0" err="1">
                <a:latin typeface="Trebuchet MS" pitchFamily="34" charset="0"/>
              </a:rPr>
              <a:t>pre</a:t>
            </a:r>
            <a:r>
              <a:rPr lang="it-IT" i="1" dirty="0">
                <a:latin typeface="Trebuchet MS" pitchFamily="34" charset="0"/>
              </a:rPr>
              <a:t>-trattati secondo la procedura R3</a:t>
            </a:r>
            <a:endParaRPr lang="sl-SI" i="1" dirty="0">
              <a:latin typeface="Trebuchet MS" pitchFamily="34" charset="0"/>
            </a:endParaRPr>
          </a:p>
          <a:p>
            <a:pPr lvl="1" algn="just"/>
            <a:r>
              <a:rPr lang="sl-SI" i="1" dirty="0" smtClean="0">
                <a:latin typeface="Trebuchet MS" pitchFamily="34" charset="0"/>
              </a:rPr>
              <a:t>( n</a:t>
            </a:r>
            <a:r>
              <a:rPr lang="it-IT" i="1" dirty="0" err="1" smtClean="0">
                <a:latin typeface="Trebuchet MS" pitchFamily="34" charset="0"/>
              </a:rPr>
              <a:t>el</a:t>
            </a:r>
            <a:r>
              <a:rPr lang="it-IT" i="1" dirty="0" smtClean="0">
                <a:latin typeface="Trebuchet MS" pitchFamily="34" charset="0"/>
              </a:rPr>
              <a:t> </a:t>
            </a:r>
            <a:r>
              <a:rPr lang="it-IT" i="1" dirty="0">
                <a:latin typeface="Trebuchet MS" pitchFamily="34" charset="0"/>
              </a:rPr>
              <a:t>campione di fango il contenuto di carbonio organico disciolto DOC nell'eluato non deve superare il valore </a:t>
            </a:r>
            <a:r>
              <a:rPr lang="sl-SI" i="1" dirty="0" err="1" smtClean="0">
                <a:latin typeface="Trebuchet MS" pitchFamily="34" charset="0"/>
              </a:rPr>
              <a:t>di</a:t>
            </a:r>
            <a:r>
              <a:rPr lang="sl-SI" i="1" dirty="0" smtClean="0">
                <a:latin typeface="Trebuchet MS" pitchFamily="34" charset="0"/>
              </a:rPr>
              <a:t> 7.500 mg/kg s.s. )</a:t>
            </a:r>
            <a:endParaRPr lang="sl-SI" i="1" dirty="0">
              <a:latin typeface="Trebuchet MS" pitchFamily="34" charset="0"/>
            </a:endParaRPr>
          </a:p>
          <a:p>
            <a:pPr lvl="2"/>
            <a:endParaRPr lang="sl-SI" i="1" dirty="0"/>
          </a:p>
          <a:p>
            <a:endParaRPr lang="sl-SI" dirty="0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4" y="5731793"/>
            <a:ext cx="7762701" cy="108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1000" dirty="0"/>
              <a:t>ODPADNE VODE NA URBANEM OBMOČJU GORICE IN NOVE </a:t>
            </a:r>
            <a:r>
              <a:rPr lang="it-IT" sz="1000" dirty="0" smtClean="0"/>
              <a:t>GORICE</a:t>
            </a:r>
            <a:endParaRPr lang="sl-SI" sz="1000" i="1" dirty="0"/>
          </a:p>
          <a:p>
            <a:r>
              <a:rPr lang="it-IT" sz="1000" i="1" dirty="0"/>
              <a:t>ACQUE REFLUE DELLE AREE URBANE DI GORIZIA E NOVA GORICA</a:t>
            </a:r>
            <a:r>
              <a:rPr lang="en-US" sz="1000" dirty="0">
                <a:latin typeface="Trebuchet MS" pitchFamily="34" charset="0"/>
              </a:rPr>
              <a:t/>
            </a:r>
            <a:br>
              <a:rPr lang="en-US" sz="1000" dirty="0">
                <a:latin typeface="Trebuchet MS" pitchFamily="34" charset="0"/>
              </a:rPr>
            </a:br>
            <a:r>
              <a:rPr lang="sl-SI" sz="1000" i="1" dirty="0" smtClean="0">
                <a:solidFill>
                  <a:srgbClr val="7030A0"/>
                </a:solidFill>
                <a:latin typeface="Trebuchet MS" pitchFamily="34" charset="0"/>
              </a:rPr>
              <a:t>GOTRAWAMA/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Gestione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acque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transfrontaliere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aree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urbane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di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Gorizia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e Nova Gorica</a:t>
            </a:r>
            <a: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sl-SI" sz="1000" i="1" dirty="0"/>
              <a:t>Projekt sofinanciran v okviru Programa čezmejnega sodelovanja Slovenija-Italija 2007-2013 iz sredstev</a:t>
            </a:r>
          </a:p>
          <a:p>
            <a:r>
              <a:rPr lang="pl-PL" sz="1000" i="1" dirty="0"/>
              <a:t>Evropskega sklada za regionalni razvoj in nacionalnih sredstev</a:t>
            </a:r>
          </a:p>
          <a:p>
            <a:r>
              <a:rPr lang="it-IT" sz="1000" i="1" dirty="0"/>
              <a:t>Progetto finanziato nell'ambito del Programma per la Cooperazione Transfrontaliera Italia-Slovenia 2007-</a:t>
            </a:r>
          </a:p>
          <a:p>
            <a:r>
              <a:rPr lang="it-IT" sz="1000" i="1" dirty="0"/>
              <a:t>2013, dal Fondo europeo di sviluppo regionale e dai fondi nazionali.</a:t>
            </a:r>
            <a:endParaRPr lang="it-IT" sz="1000" i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8" name="Picture 2" descr="E0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0280" y="5920421"/>
            <a:ext cx="1324334" cy="74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6358486"/>
            <a:ext cx="1412095" cy="35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88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0" y="5589240"/>
            <a:ext cx="91440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-28575" y="931193"/>
            <a:ext cx="4038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sl-SI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0" y="152400"/>
            <a:ext cx="9144000" cy="89541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WP 6 –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Acque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reflue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delle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aree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urbane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Gorizia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e Nova Gorica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6.2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Possibilita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utilizzo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dei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fanghi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it-IT" sz="2000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379351" y="1207478"/>
            <a:ext cx="83852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Co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-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incenerimento</a:t>
            </a:r>
            <a:endParaRPr lang="sl-SI" i="1" dirty="0">
              <a:solidFill>
                <a:srgbClr val="7030A0"/>
              </a:solidFill>
              <a:latin typeface="Trebuchet MS" pitchFamily="34" charset="0"/>
            </a:endParaRPr>
          </a:p>
          <a:p>
            <a:pPr marL="266700" lvl="0" algn="just"/>
            <a:r>
              <a:rPr lang="it-IT" i="1" dirty="0">
                <a:latin typeface="Trebuchet MS" pitchFamily="34" charset="0"/>
              </a:rPr>
              <a:t>I fanghi disidratati di tutti gli impianti di depurazione considerati sono adatti per l'uso come combustibile in qualsiasi impianto di co-incenerimento dei rifiuti, in conformità con l'autorizzazione ambientale dell'inceneritore</a:t>
            </a:r>
            <a:r>
              <a:rPr lang="sl-SI" i="1" dirty="0">
                <a:latin typeface="Trebuchet MS" pitchFamily="34" charset="0"/>
              </a:rPr>
              <a:t>.</a:t>
            </a:r>
          </a:p>
          <a:p>
            <a:endParaRPr lang="sl-SI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Esportazione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di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rifiuti</a:t>
            </a:r>
            <a:endParaRPr lang="sl-SI" i="1" dirty="0">
              <a:solidFill>
                <a:srgbClr val="7030A0"/>
              </a:solidFill>
              <a:latin typeface="Trebuchet MS" pitchFamily="34" charset="0"/>
            </a:endParaRP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sl-SI" i="1" dirty="0" err="1">
                <a:latin typeface="Trebuchet MS" pitchFamily="34" charset="0"/>
              </a:rPr>
              <a:t>Esportazione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di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fanghi</a:t>
            </a:r>
            <a:r>
              <a:rPr lang="sl-SI" i="1" dirty="0">
                <a:latin typeface="Trebuchet MS" pitchFamily="34" charset="0"/>
              </a:rPr>
              <a:t> in </a:t>
            </a:r>
            <a:r>
              <a:rPr lang="sl-SI" i="1" dirty="0" err="1">
                <a:latin typeface="Trebuchet MS" pitchFamily="34" charset="0"/>
              </a:rPr>
              <a:t>Italia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err="1">
                <a:latin typeface="Trebuchet MS" pitchFamily="34" charset="0"/>
              </a:rPr>
              <a:t>non</a:t>
            </a:r>
            <a:r>
              <a:rPr lang="sl-SI" i="1" dirty="0">
                <a:latin typeface="Trebuchet MS" pitchFamily="34" charset="0"/>
              </a:rPr>
              <a:t> </a:t>
            </a:r>
            <a:r>
              <a:rPr lang="sl-SI" i="1" dirty="0" smtClean="0">
                <a:latin typeface="Trebuchet MS" pitchFamily="34" charset="0"/>
              </a:rPr>
              <a:t>e</a:t>
            </a:r>
            <a:r>
              <a:rPr lang="sl-SI" i="1" dirty="0" smtClean="0">
                <a:latin typeface="Trebuchet MS" pitchFamily="34" charset="0"/>
                <a:sym typeface="Symbol"/>
              </a:rPr>
              <a:t></a:t>
            </a:r>
            <a:r>
              <a:rPr lang="sl-SI" i="1" dirty="0" smtClean="0">
                <a:latin typeface="Trebuchet MS" pitchFamily="34" charset="0"/>
              </a:rPr>
              <a:t> possible </a:t>
            </a:r>
            <a:r>
              <a:rPr lang="it-IT" i="1" dirty="0">
                <a:latin typeface="Trebuchet MS" pitchFamily="34" charset="0"/>
              </a:rPr>
              <a:t>a causa di procedure burocratiche</a:t>
            </a:r>
            <a:endParaRPr lang="sl-SI" i="1" dirty="0">
              <a:latin typeface="Trebuchet MS" pitchFamily="34" charset="0"/>
            </a:endParaRP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sl-SI" i="1" dirty="0" smtClean="0">
                <a:latin typeface="Trebuchet MS" pitchFamily="34" charset="0"/>
              </a:rPr>
              <a:t>In Italia il trattamento dei fanghi </a:t>
            </a:r>
            <a:r>
              <a:rPr lang="sl-SI" i="1" dirty="0" smtClean="0">
                <a:latin typeface="Trebuchet MS" pitchFamily="34" charset="0"/>
              </a:rPr>
              <a:t>e</a:t>
            </a:r>
            <a:r>
              <a:rPr lang="it-IT" i="1" dirty="0" smtClean="0">
                <a:latin typeface="Trebuchet MS" pitchFamily="34" charset="0"/>
              </a:rPr>
              <a:t>’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smtClean="0">
                <a:latin typeface="Trebuchet MS" pitchFamily="34" charset="0"/>
              </a:rPr>
              <a:t>piu costoso che in Slovenia</a:t>
            </a:r>
            <a:endParaRPr lang="sl-SI" i="1" dirty="0">
              <a:latin typeface="Trebuchet MS" pitchFamily="34" charset="0"/>
            </a:endParaRP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sl-SI" i="1" dirty="0" err="1" smtClean="0">
                <a:latin typeface="Trebuchet MS" pitchFamily="34" charset="0"/>
              </a:rPr>
              <a:t>Il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err="1" smtClean="0">
                <a:latin typeface="Trebuchet MS" pitchFamily="34" charset="0"/>
              </a:rPr>
              <a:t>costo</a:t>
            </a:r>
            <a:r>
              <a:rPr lang="sl-SI" i="1" dirty="0" smtClean="0">
                <a:latin typeface="Trebuchet MS" pitchFamily="34" charset="0"/>
              </a:rPr>
              <a:t> d‘</a:t>
            </a:r>
            <a:r>
              <a:rPr lang="sl-SI" i="1" dirty="0" err="1" smtClean="0">
                <a:latin typeface="Trebuchet MS" pitchFamily="34" charset="0"/>
              </a:rPr>
              <a:t>esportazione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err="1" smtClean="0">
                <a:latin typeface="Trebuchet MS" pitchFamily="34" charset="0"/>
              </a:rPr>
              <a:t>per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err="1" smtClean="0">
                <a:latin typeface="Trebuchet MS" pitchFamily="34" charset="0"/>
              </a:rPr>
              <a:t>il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err="1" smtClean="0">
                <a:latin typeface="Trebuchet MS" pitchFamily="34" charset="0"/>
              </a:rPr>
              <a:t>co</a:t>
            </a:r>
            <a:r>
              <a:rPr lang="sl-SI" i="1" dirty="0" smtClean="0">
                <a:latin typeface="Trebuchet MS" pitchFamily="34" charset="0"/>
              </a:rPr>
              <a:t>-</a:t>
            </a:r>
            <a:r>
              <a:rPr lang="sl-SI" i="1" dirty="0" err="1" smtClean="0">
                <a:latin typeface="Trebuchet MS" pitchFamily="34" charset="0"/>
              </a:rPr>
              <a:t>incerimento</a:t>
            </a:r>
            <a:r>
              <a:rPr lang="sl-SI" i="1" dirty="0" smtClean="0">
                <a:latin typeface="Trebuchet MS" pitchFamily="34" charset="0"/>
              </a:rPr>
              <a:t> in </a:t>
            </a:r>
            <a:r>
              <a:rPr lang="sl-SI" i="1" dirty="0" err="1" smtClean="0">
                <a:latin typeface="Trebuchet MS" pitchFamily="34" charset="0"/>
              </a:rPr>
              <a:t>Italia</a:t>
            </a:r>
            <a:r>
              <a:rPr lang="sl-SI" i="1" dirty="0" smtClean="0">
                <a:latin typeface="Trebuchet MS" pitchFamily="34" charset="0"/>
              </a:rPr>
              <a:t> e</a:t>
            </a:r>
            <a:r>
              <a:rPr lang="sl-SI" i="1" dirty="0" smtClean="0">
                <a:latin typeface="Trebuchet MS" pitchFamily="34" charset="0"/>
                <a:sym typeface="Symbol"/>
              </a:rPr>
              <a:t></a:t>
            </a:r>
            <a:r>
              <a:rPr lang="sl-SI" i="1" dirty="0" smtClean="0">
                <a:latin typeface="Trebuchet MS" pitchFamily="34" charset="0"/>
              </a:rPr>
              <a:t> 150€/t di fanghi </a:t>
            </a:r>
            <a:r>
              <a:rPr lang="sl-SI" i="1" dirty="0">
                <a:latin typeface="Trebuchet MS" pitchFamily="34" charset="0"/>
              </a:rPr>
              <a:t>(92%SS)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sl-SI" i="1" dirty="0" err="1" smtClean="0">
                <a:latin typeface="Trebuchet MS" pitchFamily="34" charset="0"/>
              </a:rPr>
              <a:t>Il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err="1" smtClean="0">
                <a:latin typeface="Trebuchet MS" pitchFamily="34" charset="0"/>
              </a:rPr>
              <a:t>costo</a:t>
            </a:r>
            <a:r>
              <a:rPr lang="sl-SI" i="1" dirty="0" smtClean="0">
                <a:latin typeface="Trebuchet MS" pitchFamily="34" charset="0"/>
              </a:rPr>
              <a:t> d‘</a:t>
            </a:r>
            <a:r>
              <a:rPr lang="sl-SI" i="1" dirty="0" err="1" smtClean="0">
                <a:latin typeface="Trebuchet MS" pitchFamily="34" charset="0"/>
              </a:rPr>
              <a:t>esportazione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err="1" smtClean="0">
                <a:latin typeface="Trebuchet MS" pitchFamily="34" charset="0"/>
              </a:rPr>
              <a:t>dei</a:t>
            </a:r>
            <a:r>
              <a:rPr lang="sl-SI" i="1" dirty="0" smtClean="0">
                <a:latin typeface="Trebuchet MS" pitchFamily="34" charset="0"/>
              </a:rPr>
              <a:t> </a:t>
            </a:r>
            <a:r>
              <a:rPr lang="sl-SI" i="1" dirty="0" err="1" smtClean="0">
                <a:latin typeface="Trebuchet MS" pitchFamily="34" charset="0"/>
              </a:rPr>
              <a:t>fanghi</a:t>
            </a:r>
            <a:r>
              <a:rPr lang="sl-SI" i="1" dirty="0" smtClean="0">
                <a:latin typeface="Trebuchet MS" pitchFamily="34" charset="0"/>
              </a:rPr>
              <a:t> in </a:t>
            </a:r>
            <a:r>
              <a:rPr lang="sl-SI" i="1" dirty="0" err="1" smtClean="0">
                <a:latin typeface="Trebuchet MS" pitchFamily="34" charset="0"/>
              </a:rPr>
              <a:t>Slovenia</a:t>
            </a:r>
            <a:r>
              <a:rPr lang="sl-SI" i="1" dirty="0" smtClean="0">
                <a:latin typeface="Trebuchet MS" pitchFamily="34" charset="0"/>
              </a:rPr>
              <a:t> e</a:t>
            </a:r>
            <a:r>
              <a:rPr lang="sl-SI" i="1" dirty="0" smtClean="0">
                <a:latin typeface="Trebuchet MS" pitchFamily="34" charset="0"/>
                <a:sym typeface="Symbol"/>
              </a:rPr>
              <a:t> </a:t>
            </a:r>
            <a:r>
              <a:rPr lang="sl-SI" i="1" dirty="0" smtClean="0">
                <a:latin typeface="Trebuchet MS" pitchFamily="34" charset="0"/>
              </a:rPr>
              <a:t>105</a:t>
            </a:r>
            <a:r>
              <a:rPr lang="sl-SI" i="1" dirty="0">
                <a:latin typeface="Trebuchet MS" pitchFamily="34" charset="0"/>
              </a:rPr>
              <a:t>€/</a:t>
            </a:r>
            <a:r>
              <a:rPr lang="sl-SI" i="1" dirty="0" smtClean="0">
                <a:latin typeface="Trebuchet MS" pitchFamily="34" charset="0"/>
              </a:rPr>
              <a:t>t ( min </a:t>
            </a:r>
            <a:r>
              <a:rPr lang="sl-SI" i="1" dirty="0">
                <a:latin typeface="Trebuchet MS" pitchFamily="34" charset="0"/>
              </a:rPr>
              <a:t>18% SS).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sl-SI" i="1" dirty="0">
                <a:latin typeface="Trebuchet MS" pitchFamily="34" charset="0"/>
              </a:rPr>
              <a:t>C</a:t>
            </a:r>
            <a:r>
              <a:rPr lang="it-IT" i="1" dirty="0" smtClean="0">
                <a:latin typeface="Trebuchet MS" pitchFamily="34" charset="0"/>
              </a:rPr>
              <a:t>osto </a:t>
            </a:r>
            <a:r>
              <a:rPr lang="it-IT" i="1" dirty="0">
                <a:latin typeface="Trebuchet MS" pitchFamily="34" charset="0"/>
              </a:rPr>
              <a:t>di acquisizione di competenze per il trasporto transfrontaliero di rifiuti </a:t>
            </a:r>
            <a:endParaRPr lang="sl-SI" i="1" dirty="0" smtClean="0">
              <a:latin typeface="Trebuchet MS" pitchFamily="34" charset="0"/>
            </a:endParaRP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sl-SI" i="1" dirty="0" smtClean="0">
                <a:latin typeface="Trebuchet MS" pitchFamily="34" charset="0"/>
              </a:rPr>
              <a:t>P</a:t>
            </a:r>
            <a:r>
              <a:rPr lang="it-IT" i="1" dirty="0" err="1" smtClean="0">
                <a:latin typeface="Trebuchet MS" pitchFamily="34" charset="0"/>
              </a:rPr>
              <a:t>ossibilità</a:t>
            </a:r>
            <a:r>
              <a:rPr lang="it-IT" i="1" dirty="0" smtClean="0">
                <a:latin typeface="Trebuchet MS" pitchFamily="34" charset="0"/>
              </a:rPr>
              <a:t> </a:t>
            </a:r>
            <a:r>
              <a:rPr lang="it-IT" i="1" dirty="0">
                <a:latin typeface="Trebuchet MS" pitchFamily="34" charset="0"/>
              </a:rPr>
              <a:t>di trasporto in Austria o in </a:t>
            </a:r>
            <a:r>
              <a:rPr lang="it-IT" i="1" dirty="0" smtClean="0">
                <a:latin typeface="Trebuchet MS" pitchFamily="34" charset="0"/>
              </a:rPr>
              <a:t>Ungheria</a:t>
            </a:r>
            <a:endParaRPr lang="sl-SI" i="1" dirty="0">
              <a:latin typeface="Trebuchet MS" pitchFamily="34" charset="0"/>
            </a:endParaRPr>
          </a:p>
          <a:p>
            <a:endParaRPr lang="sl-SI" dirty="0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4" y="5731793"/>
            <a:ext cx="7762701" cy="108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1000" dirty="0"/>
              <a:t>ODPADNE VODE NA URBANEM OBMOČJU GORICE IN NOVE </a:t>
            </a:r>
            <a:r>
              <a:rPr lang="it-IT" sz="1000" dirty="0" smtClean="0"/>
              <a:t>GORICE</a:t>
            </a:r>
            <a:endParaRPr lang="sl-SI" sz="1000" i="1" dirty="0"/>
          </a:p>
          <a:p>
            <a:r>
              <a:rPr lang="it-IT" sz="1000" i="1" dirty="0"/>
              <a:t>ACQUE REFLUE DELLE AREE URBANE DI GORIZIA E NOVA GORICA</a:t>
            </a:r>
            <a:r>
              <a:rPr lang="en-US" sz="1000" dirty="0">
                <a:latin typeface="Trebuchet MS" pitchFamily="34" charset="0"/>
              </a:rPr>
              <a:t/>
            </a:r>
            <a:br>
              <a:rPr lang="en-US" sz="1000" dirty="0">
                <a:latin typeface="Trebuchet MS" pitchFamily="34" charset="0"/>
              </a:rPr>
            </a:br>
            <a:r>
              <a:rPr lang="sl-SI" sz="1000" i="1" dirty="0" smtClean="0">
                <a:solidFill>
                  <a:srgbClr val="7030A0"/>
                </a:solidFill>
                <a:latin typeface="Trebuchet MS" pitchFamily="34" charset="0"/>
              </a:rPr>
              <a:t>GOTRAWAMA /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Gestione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acque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transfrontaliere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aree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urbane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di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Gorizia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e Nova Gorica</a:t>
            </a:r>
            <a: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sl-SI" sz="1000" i="1" dirty="0"/>
              <a:t>Projekt sofinanciran v okviru Programa čezmejnega sodelovanja Slovenija-Italija 2007-2013 iz sredstev</a:t>
            </a:r>
          </a:p>
          <a:p>
            <a:r>
              <a:rPr lang="pl-PL" sz="1000" i="1" dirty="0"/>
              <a:t>Evropskega sklada za regionalni razvoj in nacionalnih sredstev</a:t>
            </a:r>
          </a:p>
          <a:p>
            <a:r>
              <a:rPr lang="it-IT" sz="1000" i="1" dirty="0"/>
              <a:t>Progetto finanziato nell'ambito del Programma per la Cooperazione Transfrontaliera Italia-Slovenia 2007-</a:t>
            </a:r>
          </a:p>
          <a:p>
            <a:r>
              <a:rPr lang="it-IT" sz="1000" i="1" dirty="0"/>
              <a:t>2013, dal Fondo europeo di sviluppo regionale e dai fondi nazionali.</a:t>
            </a:r>
            <a:endParaRPr lang="it-IT" sz="1000" i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8" name="Picture 2" descr="E0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36117"/>
            <a:ext cx="1296270" cy="72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6399212"/>
            <a:ext cx="1340087" cy="33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73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0" y="5567749"/>
            <a:ext cx="91440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-28575" y="931193"/>
            <a:ext cx="4038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sl-SI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0" y="152400"/>
            <a:ext cx="9144000" cy="90033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WP 6 –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Acque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reflue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delle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aree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urbane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sz="2000" dirty="0" err="1">
                <a:solidFill>
                  <a:srgbClr val="FFCC00"/>
                </a:solidFill>
                <a:latin typeface="Trebuchet MS" pitchFamily="34" charset="0"/>
              </a:rPr>
              <a:t>Gorizia</a:t>
            </a:r>
            <a:r>
              <a:rPr lang="sl-SI" sz="2000" dirty="0">
                <a:solidFill>
                  <a:srgbClr val="FFCC00"/>
                </a:solidFill>
                <a:latin typeface="Trebuchet MS" pitchFamily="34" charset="0"/>
              </a:rPr>
              <a:t> e Nova Gorica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sl-SI" dirty="0" smtClean="0">
                <a:solidFill>
                  <a:srgbClr val="FFCC00"/>
                </a:solidFill>
                <a:latin typeface="Trebuchet MS" pitchFamily="34" charset="0"/>
              </a:rPr>
              <a:t>6.2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Possibilita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utilizzo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dei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sl-SI" dirty="0" err="1">
                <a:solidFill>
                  <a:srgbClr val="FFCC00"/>
                </a:solidFill>
                <a:latin typeface="Trebuchet MS" pitchFamily="34" charset="0"/>
              </a:rPr>
              <a:t>fanghi</a:t>
            </a:r>
            <a:r>
              <a:rPr lang="sl-SI" dirty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r>
              <a:rPr lang="it-IT" sz="2000" dirty="0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sl-SI" sz="2000" dirty="0" smtClean="0">
              <a:solidFill>
                <a:srgbClr val="FFCC00"/>
              </a:solidFill>
              <a:latin typeface="Trebuchet MS" pitchFamily="34" charset="0"/>
            </a:endParaRPr>
          </a:p>
          <a:p>
            <a:pPr algn="ctr"/>
            <a:endParaRPr lang="it-IT" sz="2000" dirty="0">
              <a:solidFill>
                <a:srgbClr val="FFCC00"/>
              </a:solidFill>
              <a:latin typeface="Trebuchet MS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435174" y="1146279"/>
            <a:ext cx="816927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i="1" dirty="0" err="1" smtClean="0">
                <a:solidFill>
                  <a:srgbClr val="7030A0"/>
                </a:solidFill>
                <a:latin typeface="Trebuchet MS" pitchFamily="34" charset="0"/>
              </a:rPr>
              <a:t>Conclusione</a:t>
            </a:r>
            <a:r>
              <a:rPr lang="sl-SI" i="1" dirty="0" smtClean="0">
                <a:solidFill>
                  <a:srgbClr val="7030A0"/>
                </a:solidFill>
                <a:latin typeface="Trebuchet MS" pitchFamily="34" charset="0"/>
              </a:rPr>
              <a:t>:</a:t>
            </a:r>
            <a:endParaRPr lang="sl-SI" i="1" dirty="0">
              <a:solidFill>
                <a:srgbClr val="7030A0"/>
              </a:solidFill>
              <a:latin typeface="Trebuchet MS" pitchFamily="34" charset="0"/>
            </a:endParaRPr>
          </a:p>
          <a:p>
            <a:endParaRPr lang="sl-SI" i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Co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-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incenerimento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nell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‘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impianto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 d‘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incerimento</a:t>
            </a:r>
            <a:r>
              <a:rPr lang="sl-SI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i="1" dirty="0" err="1">
                <a:solidFill>
                  <a:srgbClr val="7030A0"/>
                </a:solidFill>
                <a:latin typeface="Trebuchet MS" pitchFamily="34" charset="0"/>
              </a:rPr>
              <a:t>vicino</a:t>
            </a:r>
            <a:endParaRPr lang="sl-SI" i="1" dirty="0">
              <a:solidFill>
                <a:srgbClr val="7030A0"/>
              </a:solidFill>
              <a:latin typeface="Trebuchet MS" pitchFamily="34" charset="0"/>
            </a:endParaRPr>
          </a:p>
          <a:p>
            <a:pPr marL="266700" algn="just"/>
            <a:endParaRPr lang="sl-SI" sz="800" i="1" dirty="0" smtClean="0">
              <a:latin typeface="Trebuchet MS" pitchFamily="34" charset="0"/>
            </a:endParaRPr>
          </a:p>
          <a:p>
            <a:pPr marL="266700" algn="just"/>
            <a:r>
              <a:rPr lang="sl-SI" i="1" dirty="0" smtClean="0">
                <a:latin typeface="Trebuchet MS" pitchFamily="34" charset="0"/>
              </a:rPr>
              <a:t>Dopo </a:t>
            </a:r>
            <a:r>
              <a:rPr lang="sl-SI" i="1" dirty="0">
                <a:latin typeface="Trebuchet MS" pitchFamily="34" charset="0"/>
              </a:rPr>
              <a:t>la disidratazione dei fanghi e</a:t>
            </a:r>
            <a:r>
              <a:rPr lang="sl-SI" i="1" dirty="0">
                <a:latin typeface="Trebuchet MS" pitchFamily="34" charset="0"/>
                <a:sym typeface="Symbol"/>
              </a:rPr>
              <a:t> prevista </a:t>
            </a:r>
            <a:r>
              <a:rPr lang="sl-SI" i="1" dirty="0" smtClean="0">
                <a:latin typeface="Trebuchet MS" pitchFamily="34" charset="0"/>
                <a:sym typeface="Symbol"/>
              </a:rPr>
              <a:t>l‘essicca</a:t>
            </a:r>
            <a:r>
              <a:rPr lang="it-IT" i="1" dirty="0" err="1" smtClean="0">
                <a:latin typeface="Trebuchet MS" pitchFamily="34" charset="0"/>
                <a:sym typeface="Symbol"/>
              </a:rPr>
              <a:t>zione</a:t>
            </a:r>
            <a:r>
              <a:rPr lang="sl-SI" i="1" dirty="0" smtClean="0">
                <a:latin typeface="Trebuchet MS" pitchFamily="34" charset="0"/>
                <a:sym typeface="Symbol"/>
              </a:rPr>
              <a:t> </a:t>
            </a:r>
            <a:r>
              <a:rPr lang="it-IT" i="1" dirty="0" smtClean="0">
                <a:latin typeface="Trebuchet MS" pitchFamily="34" charset="0"/>
                <a:sym typeface="Symbol"/>
              </a:rPr>
              <a:t>con </a:t>
            </a:r>
            <a:r>
              <a:rPr lang="it-IT" i="1" dirty="0">
                <a:latin typeface="Trebuchet MS" pitchFamily="34" charset="0"/>
                <a:sym typeface="Symbol"/>
              </a:rPr>
              <a:t>l'aiuto del gas</a:t>
            </a:r>
            <a:r>
              <a:rPr lang="sl-SI" i="1" dirty="0">
                <a:latin typeface="Trebuchet MS" pitchFamily="34" charset="0"/>
                <a:sym typeface="Symbol"/>
              </a:rPr>
              <a:t>. </a:t>
            </a:r>
            <a:r>
              <a:rPr lang="it-IT" i="1" dirty="0">
                <a:latin typeface="Trebuchet MS" pitchFamily="34" charset="0"/>
              </a:rPr>
              <a:t>In prossimità dell’impianto è presente la rete pubblica del metano da cui si può ottenere una quantità sufficiente di gas necessaria per la procedura di essiccamento dei fanghi</a:t>
            </a:r>
            <a:r>
              <a:rPr lang="it-IT" dirty="0" smtClean="0"/>
              <a:t>.</a:t>
            </a:r>
            <a:endParaRPr lang="sl-SI" dirty="0" smtClean="0"/>
          </a:p>
          <a:p>
            <a:pPr marL="266700" algn="just"/>
            <a:endParaRPr lang="sl-SI" sz="800" dirty="0" smtClean="0"/>
          </a:p>
          <a:p>
            <a:pPr marL="266700" algn="just"/>
            <a:r>
              <a:rPr lang="it-IT" i="1" dirty="0">
                <a:latin typeface="Trebuchet MS" pitchFamily="34" charset="0"/>
              </a:rPr>
              <a:t>Tale processo di trattamento dei fanghi è una soluzione a lungo termine, che è coerente con la gestione del programma operativo dei rifiuti urbani, con particolare attenzione per il raggiungimento degli obiettivi ambientali stabiliti nelle direttive europee 2008/98/CE (sui rifiuti), la direttiva 94/62/CE (direttiva riguardante la valutazione e la gestione della qualità dell'aria e dell’ambiente) e 1999/31/CE (direttiva che si riferisce alle discariche di </a:t>
            </a:r>
            <a:r>
              <a:rPr lang="it-IT" i="1" dirty="0" smtClean="0">
                <a:latin typeface="Trebuchet MS" pitchFamily="34" charset="0"/>
              </a:rPr>
              <a:t>rifiuti)</a:t>
            </a:r>
            <a:r>
              <a:rPr lang="sl-SI" i="1" dirty="0" smtClean="0">
                <a:latin typeface="Trebuchet MS" pitchFamily="34" charset="0"/>
              </a:rPr>
              <a:t>. </a:t>
            </a:r>
            <a:endParaRPr lang="sl-SI" dirty="0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4" y="5731793"/>
            <a:ext cx="7762701" cy="108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1000" dirty="0"/>
              <a:t>ODPADNE VODE NA URBANEM OBMOČJU GORICE IN NOVE </a:t>
            </a:r>
            <a:r>
              <a:rPr lang="it-IT" sz="1000" dirty="0" smtClean="0"/>
              <a:t>GORICE</a:t>
            </a:r>
            <a:endParaRPr lang="sl-SI" sz="1000" i="1" dirty="0"/>
          </a:p>
          <a:p>
            <a:r>
              <a:rPr lang="it-IT" sz="1000" i="1" dirty="0"/>
              <a:t>ACQUE REFLUE DELLE AREE URBANE DI GORIZIA E NOVA GORICA</a:t>
            </a:r>
            <a:r>
              <a:rPr lang="en-US" sz="1000" dirty="0">
                <a:latin typeface="Trebuchet MS" pitchFamily="34" charset="0"/>
              </a:rPr>
              <a:t/>
            </a:r>
            <a:br>
              <a:rPr lang="en-US" sz="1000" dirty="0">
                <a:latin typeface="Trebuchet MS" pitchFamily="34" charset="0"/>
              </a:rPr>
            </a:br>
            <a:r>
              <a:rPr lang="sl-SI" sz="1000" i="1" dirty="0" smtClean="0">
                <a:solidFill>
                  <a:srgbClr val="7030A0"/>
                </a:solidFill>
                <a:latin typeface="Trebuchet MS" pitchFamily="34" charset="0"/>
              </a:rPr>
              <a:t>GOTRAWAMA /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Gestione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acque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transfrontaliere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delle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aree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urbane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di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sl-SI" sz="1000" i="1" dirty="0" err="1">
                <a:solidFill>
                  <a:srgbClr val="7030A0"/>
                </a:solidFill>
                <a:latin typeface="Trebuchet MS" pitchFamily="34" charset="0"/>
              </a:rPr>
              <a:t>Gorizia</a:t>
            </a:r>
            <a:r>
              <a:rPr lang="sl-SI" sz="1000" i="1" dirty="0">
                <a:solidFill>
                  <a:srgbClr val="7030A0"/>
                </a:solidFill>
                <a:latin typeface="Trebuchet MS" pitchFamily="34" charset="0"/>
              </a:rPr>
              <a:t> e Nova Gorica</a:t>
            </a:r>
            <a: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it-IT" sz="1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sl-SI" sz="1000" i="1" dirty="0"/>
              <a:t>Projekt sofinanciran v okviru Programa čezmejnega sodelovanja Slovenija-Italija 2007-2013 iz sredstev</a:t>
            </a:r>
          </a:p>
          <a:p>
            <a:r>
              <a:rPr lang="pl-PL" sz="1000" i="1" dirty="0"/>
              <a:t>Evropskega sklada za regionalni razvoj in nacionalnih sredstev</a:t>
            </a:r>
          </a:p>
          <a:p>
            <a:r>
              <a:rPr lang="it-IT" sz="1000" i="1" dirty="0"/>
              <a:t>Progetto finanziato nell'ambito del Programma per la Cooperazione Transfrontaliera Italia-Slovenia 2007-</a:t>
            </a:r>
          </a:p>
          <a:p>
            <a:r>
              <a:rPr lang="it-IT" sz="1000" i="1" dirty="0"/>
              <a:t>2013, dal Fondo europeo di sviluppo regionale e dai fondi nazionali.</a:t>
            </a:r>
            <a:endParaRPr lang="it-IT" sz="1000" i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8" name="Picture 2" descr="E0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0280" y="5920422"/>
            <a:ext cx="1324334" cy="74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6381328"/>
            <a:ext cx="1340087" cy="33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608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4895850" cy="2120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1800" dirty="0" smtClean="0">
                <a:latin typeface="Trebuchet MS" pitchFamily="34" charset="0"/>
              </a:rPr>
              <a:t>Preparata da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1800" dirty="0" smtClean="0">
                <a:latin typeface="Trebuchet MS" pitchFamily="34" charset="0"/>
              </a:rPr>
              <a:t>Vodovodi in kanalizacija Nova Gorica d.d</a:t>
            </a:r>
            <a:r>
              <a:rPr lang="sl-SI" sz="1800" dirty="0" smtClean="0">
                <a:latin typeface="Trebuchet MS" pitchFamily="34" charset="0"/>
              </a:rPr>
              <a:t>.</a:t>
            </a:r>
            <a:endParaRPr lang="it-IT" sz="18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dirty="0" smtClean="0">
                <a:hlinkClick r:id="rId3"/>
              </a:rPr>
              <a:t>http://http://www.vik-ng.si/</a:t>
            </a:r>
            <a:endParaRPr lang="sl-SI" sz="18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l-SI" sz="18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1800" i="1" dirty="0" smtClean="0">
                <a:latin typeface="Trebuchet MS" pitchFamily="34" charset="0"/>
              </a:rPr>
              <a:t>in </a:t>
            </a:r>
            <a:r>
              <a:rPr lang="sl-SI" sz="1800" i="1" dirty="0" err="1" smtClean="0">
                <a:latin typeface="Trebuchet MS" pitchFamily="34" charset="0"/>
              </a:rPr>
              <a:t>collaborazione</a:t>
            </a:r>
            <a:r>
              <a:rPr lang="sl-SI" sz="1800" i="1" dirty="0" smtClean="0">
                <a:latin typeface="Trebuchet MS" pitchFamily="34" charset="0"/>
              </a:rPr>
              <a:t> con</a:t>
            </a:r>
            <a:endParaRPr lang="sl-SI" sz="1800" i="1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l-SI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1800" i="1" dirty="0" smtClean="0">
                <a:latin typeface="Trebuchet MS" pitchFamily="34" charset="0"/>
              </a:rPr>
              <a:t>IRISAQUA </a:t>
            </a:r>
            <a:endParaRPr lang="it-IT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 i="1" dirty="0" smtClean="0">
                <a:latin typeface="Trebuchet MS" pitchFamily="34" charset="0"/>
                <a:hlinkClick r:id="rId4"/>
              </a:rPr>
              <a:t>http://www.irisacqua.it</a:t>
            </a:r>
            <a:r>
              <a:rPr lang="it-IT" sz="1800" i="1" dirty="0" smtClean="0">
                <a:latin typeface="Trebuchet MS" pitchFamily="34" charset="0"/>
                <a:hlinkClick r:id="rId4"/>
              </a:rPr>
              <a:t>/</a:t>
            </a:r>
            <a:endParaRPr lang="it-IT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l-SI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1800" i="1" dirty="0" smtClean="0">
              <a:latin typeface="Trebuchet MS" pitchFamily="34" charset="0"/>
            </a:endParaRPr>
          </a:p>
        </p:txBody>
      </p:sp>
      <p:pic>
        <p:nvPicPr>
          <p:cNvPr id="5123" name="Picture 4" descr="E01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7988" y="6137275"/>
            <a:ext cx="936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logo_C01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395288" y="404813"/>
            <a:ext cx="5470525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2800" dirty="0">
                <a:solidFill>
                  <a:srgbClr val="FFCC00"/>
                </a:solidFill>
                <a:latin typeface="Trebuchet MS" pitchFamily="34" charset="0"/>
              </a:rPr>
              <a:t/>
            </a:r>
            <a:br>
              <a:rPr lang="it-IT" sz="2800" dirty="0">
                <a:solidFill>
                  <a:srgbClr val="FFCC00"/>
                </a:solidFill>
                <a:latin typeface="Trebuchet MS" pitchFamily="34" charset="0"/>
              </a:rPr>
            </a:br>
            <a:endParaRPr lang="it-IT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250825" y="5313363"/>
            <a:ext cx="46815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800" i="1">
                <a:solidFill>
                  <a:schemeClr val="accent2"/>
                </a:solidFill>
                <a:latin typeface="Trebuchet MS" pitchFamily="34" charset="0"/>
              </a:rPr>
              <a:t>Projekt </a:t>
            </a:r>
            <a:r>
              <a:rPr lang="sl-SI" sz="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GOTRAWAMA</a:t>
            </a:r>
            <a:r>
              <a:rPr lang="it-IT" sz="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/</a:t>
            </a:r>
            <a:r>
              <a:rPr lang="sl-SI" sz="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Čezmejni sistem za upravljanje z vodami na urbanem območju Gorice in Nove Gorice </a:t>
            </a:r>
            <a:r>
              <a:rPr lang="sl-SI" sz="800" i="1">
                <a:solidFill>
                  <a:schemeClr val="accent2"/>
                </a:solidFill>
                <a:latin typeface="Trebuchet MS" pitchFamily="34" charset="0"/>
              </a:rPr>
              <a:t>je </a:t>
            </a:r>
            <a:r>
              <a:rPr lang="it-IT" sz="800" i="1">
                <a:solidFill>
                  <a:schemeClr val="accent2"/>
                </a:solidFill>
                <a:latin typeface="Trebuchet MS" pitchFamily="34" charset="0"/>
              </a:rPr>
              <a:t>sofinanciran v okviru Programa čezmejnega sodelovanja Slovenija-Italija 2007-2013 iz sredstev Evropskega sklada za regionalni razvoj in nacionalnih sredstev</a:t>
            </a:r>
            <a:r>
              <a:rPr lang="it-IT" sz="800">
                <a:solidFill>
                  <a:schemeClr val="accent2"/>
                </a:solidFill>
                <a:latin typeface="Trebuchet MS" pitchFamily="34" charset="0"/>
              </a:rPr>
              <a:t> </a:t>
            </a:r>
          </a:p>
          <a:p>
            <a:r>
              <a:rPr lang="it-IT" sz="800" i="1">
                <a:latin typeface="Trebuchet MS" pitchFamily="34" charset="0"/>
              </a:rPr>
              <a:t>Progetto </a:t>
            </a:r>
            <a:r>
              <a:rPr lang="sl-SI" sz="80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GOTRAWAMA</a:t>
            </a:r>
            <a:r>
              <a:rPr lang="it-IT" sz="80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/Gestione delle acque transfrontaliere dell’area urbane</a:t>
            </a:r>
            <a:r>
              <a:rPr lang="sl-SI" sz="80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it-IT" sz="80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di Gorizia e Nova Gorica</a:t>
            </a:r>
            <a:r>
              <a:rPr lang="sl-SI" sz="800" i="1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it-IT" sz="800" i="1">
                <a:latin typeface="Trebuchet MS" pitchFamily="34" charset="0"/>
              </a:rPr>
              <a:t>finanziato nell'ambito del Programma per la Cooperazione Transfrontaliera Italia-Slovenia 2007-2013, dal Fondo europeo di sviluppo regionale e dai fondi nazional.</a:t>
            </a:r>
          </a:p>
        </p:txBody>
      </p:sp>
      <p:pic>
        <p:nvPicPr>
          <p:cNvPr id="5127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2138" y="6237288"/>
            <a:ext cx="3587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4"/>
          <p:cNvSpPr txBox="1">
            <a:spLocks noChangeArrowheads="1"/>
          </p:cNvSpPr>
          <p:nvPr/>
        </p:nvSpPr>
        <p:spPr bwMode="auto">
          <a:xfrm>
            <a:off x="3563938" y="6237288"/>
            <a:ext cx="1341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800" b="1">
                <a:latin typeface="Trebuchet MS" pitchFamily="34" charset="0"/>
              </a:rPr>
              <a:t>Ministero dell'Economia </a:t>
            </a:r>
          </a:p>
          <a:p>
            <a:pPr eaLnBrk="1" hangingPunct="1"/>
            <a:r>
              <a:rPr lang="it-IT" sz="800" b="1">
                <a:latin typeface="Trebuchet MS" pitchFamily="34" charset="0"/>
              </a:rPr>
              <a:t>e delle Finanze</a:t>
            </a:r>
            <a:endParaRPr lang="it-IT"/>
          </a:p>
        </p:txBody>
      </p:sp>
      <p:sp>
        <p:nvSpPr>
          <p:cNvPr id="5130" name="Rectangle 16"/>
          <p:cNvSpPr>
            <a:spLocks noChangeArrowheads="1"/>
          </p:cNvSpPr>
          <p:nvPr/>
        </p:nvSpPr>
        <p:spPr bwMode="auto">
          <a:xfrm>
            <a:off x="0" y="5157788"/>
            <a:ext cx="5724525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2178050" cy="3825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</p:pic>
      <p:pic>
        <p:nvPicPr>
          <p:cNvPr id="13" name="Picture 13" descr="logo_SVRK_SL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27763"/>
            <a:ext cx="229076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://www.gotrawama.eu/en_partner_files/05-MIN-irisacqu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3501008"/>
            <a:ext cx="704850" cy="171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5015</TotalTime>
  <Words>949</Words>
  <Application>Microsoft Office PowerPoint</Application>
  <PresentationFormat>Presentazione su schermo (4:3)</PresentationFormat>
  <Paragraphs>146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Struttura predefinita</vt:lpstr>
      <vt:lpstr>Gotrawama  Gestione delle acque transfrontaliere delle aree urbane di Gorizia e Nova Gorica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RAFVG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Ref. Call/ Project acronym/ Project Title in ITALIAN Ref. Call/ Project acronym/ Project Title in SLOVENE</dc:title>
  <dc:creator>Dipendente regionale</dc:creator>
  <cp:lastModifiedBy>FM nuovo</cp:lastModifiedBy>
  <cp:revision>119</cp:revision>
  <dcterms:created xsi:type="dcterms:W3CDTF">2010-04-15T08:25:14Z</dcterms:created>
  <dcterms:modified xsi:type="dcterms:W3CDTF">2015-04-13T07:12:58Z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</Properties>
</file>